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277" r:id="rId2"/>
    <p:sldId id="267" r:id="rId3"/>
    <p:sldId id="278" r:id="rId4"/>
    <p:sldId id="281" r:id="rId5"/>
    <p:sldId id="282" r:id="rId6"/>
    <p:sldId id="284" r:id="rId7"/>
    <p:sldId id="268" r:id="rId8"/>
    <p:sldId id="290" r:id="rId9"/>
    <p:sldId id="287" r:id="rId10"/>
    <p:sldId id="288" r:id="rId11"/>
    <p:sldId id="289" r:id="rId12"/>
    <p:sldId id="279" r:id="rId13"/>
    <p:sldId id="280" r:id="rId14"/>
    <p:sldId id="291" r:id="rId15"/>
    <p:sldId id="28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B301B821-A1FF-4177-AEE7-76D212191A0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4" autoAdjust="0"/>
    <p:restoredTop sz="94614" autoAdjust="0"/>
  </p:normalViewPr>
  <p:slideViewPr>
    <p:cSldViewPr snapToGrid="0">
      <p:cViewPr varScale="1">
        <p:scale>
          <a:sx n="77" d="100"/>
          <a:sy n="77" d="100"/>
        </p:scale>
        <p:origin x="72" y="254"/>
      </p:cViewPr>
      <p:guideLst>
        <p:guide pos="3840"/>
        <p:guide orient="horz" pos="2160"/>
      </p:guideLst>
    </p:cSldViewPr>
  </p:slideViewPr>
  <p:notesTextViewPr>
    <p:cViewPr>
      <p:scale>
        <a:sx n="1" d="1"/>
        <a:sy n="1" d="1"/>
      </p:scale>
      <p:origin x="0" y="0"/>
    </p:cViewPr>
  </p:notesTextViewPr>
  <p:notesViewPr>
    <p:cSldViewPr snapToGrid="0">
      <p:cViewPr varScale="1">
        <p:scale>
          <a:sx n="82" d="100"/>
          <a:sy n="82" d="100"/>
        </p:scale>
        <p:origin x="2994" y="7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5DD71D7-55AC-46BD-81B3-09AB2F9EFBD8}" type="datetimeFigureOut">
              <a:rPr lang="en-US" smtClean="0"/>
              <a:t>5/5/2020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40BD58-3BFF-4EAF-BB8B-AC67FE801E47}" type="slidenum">
              <a:rPr lang="en-US" smtClean="0"/>
              <a:t>‹#›</a:t>
            </a:fld>
            <a:endParaRPr lang="en-US"/>
          </a:p>
        </p:txBody>
      </p:sp>
    </p:spTree>
    <p:extLst>
      <p:ext uri="{BB962C8B-B14F-4D97-AF65-F5344CB8AC3E}">
        <p14:creationId xmlns:p14="http://schemas.microsoft.com/office/powerpoint/2010/main" val="401059436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F89424F-BB59-4F4E-9822-4CA3E770FFD2}" type="datetimeFigureOut">
              <a:rPr lang="en-US" smtClean="0"/>
              <a:t>5/5/2020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0861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322CDD-9D6C-4F63-9EC2-648226624108}" type="slidenum">
              <a:rPr lang="en-US" smtClean="0"/>
              <a:t>‹#›</a:t>
            </a:fld>
            <a:endParaRPr lang="en-US"/>
          </a:p>
        </p:txBody>
      </p:sp>
    </p:spTree>
    <p:extLst>
      <p:ext uri="{BB962C8B-B14F-4D97-AF65-F5344CB8AC3E}">
        <p14:creationId xmlns:p14="http://schemas.microsoft.com/office/powerpoint/2010/main" val="8510265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2606040"/>
            <a:ext cx="10058400" cy="2743200"/>
          </a:xfrm>
        </p:spPr>
        <p:txBody>
          <a:bodyPr anchor="b">
            <a:normAutofit/>
          </a:bodyPr>
          <a:lstStyle>
            <a:lvl1pPr algn="l">
              <a:lnSpc>
                <a:spcPct val="80000"/>
              </a:lnSpc>
              <a:defRPr sz="6800">
                <a:solidFill>
                  <a:schemeClr val="tx1"/>
                </a:solidFill>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066800" y="5360437"/>
            <a:ext cx="10058400" cy="365760"/>
          </a:xfrm>
        </p:spPr>
        <p:txBody>
          <a:bodyPr>
            <a:normAutofit/>
          </a:bodyPr>
          <a:lstStyle>
            <a:lvl1pPr marL="0" indent="0" algn="l">
              <a:spcBef>
                <a:spcPts val="0"/>
              </a:spcBef>
              <a:buNone/>
              <a:defRPr sz="2000" b="1" cap="all" baseline="0">
                <a:solidFill>
                  <a:schemeClr val="accent1">
                    <a:lumMod val="75000"/>
                  </a:schemeClr>
                </a:solidFill>
                <a:effectLs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8" name="Rectangle 7"/>
          <p:cNvSpPr/>
          <p:nvPr userDrawn="1"/>
        </p:nvSpPr>
        <p:spPr>
          <a:xfrm>
            <a:off x="0" y="5888736"/>
            <a:ext cx="12192000" cy="109728"/>
          </a:xfrm>
          <a:prstGeom prst="rect">
            <a:avLst/>
          </a:prstGeom>
          <a:ln>
            <a:noFill/>
          </a:ln>
          <a:effectLst>
            <a:outerShdw blurRad="25400" dist="25400" dir="54000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9872EE9-AF66-483C-961F-59B9F002993E}" type="datetime1">
              <a:rPr lang="en-US" smtClean="0"/>
              <a:pPr/>
              <a:t>5/5/2020</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5000" y="382230"/>
            <a:ext cx="1371600" cy="556136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295400" y="382230"/>
            <a:ext cx="7863840" cy="556137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C7BEAFD5-7FA3-40FB-875B-457FB46B25A4}" type="datetime1">
              <a:rPr lang="en-US" smtClean="0"/>
              <a:pPr/>
              <a:t>5/5/2020</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89AD63E2-E931-4653-BB33-A910E07D11B2}" type="datetime1">
              <a:rPr lang="en-US" smtClean="0"/>
              <a:pPr/>
              <a:t>5/5/2020</a:t>
            </a:fld>
            <a:endParaRPr lang="en-US" dirty="0"/>
          </a:p>
        </p:txBody>
      </p:sp>
      <p:sp>
        <p:nvSpPr>
          <p:cNvPr id="6" name="Slide Number Placeholder 5"/>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66800" y="1565829"/>
            <a:ext cx="5943600" cy="4114800"/>
          </a:xfrm>
        </p:spPr>
        <p:txBody>
          <a:bodyPr anchor="b">
            <a:normAutofit/>
          </a:bodyPr>
          <a:lstStyle>
            <a:lvl1pPr>
              <a:lnSpc>
                <a:spcPct val="80000"/>
              </a:lnSpc>
              <a:defRPr sz="5400">
                <a:effectLst>
                  <a:outerShdw blurRad="38100" dist="25400" dir="18900000" algn="bl" rotWithShape="0">
                    <a:schemeClr val="bg1">
                      <a:alpha val="80000"/>
                    </a:schemeClr>
                  </a:outerShdw>
                </a:effectLst>
              </a:defRPr>
            </a:lvl1pPr>
          </a:lstStyle>
          <a:p>
            <a:r>
              <a:rPr lang="en-US"/>
              <a:t>Click to edit Master title style</a:t>
            </a:r>
            <a:endParaRPr lang="en-US" dirty="0"/>
          </a:p>
        </p:txBody>
      </p:sp>
      <p:sp>
        <p:nvSpPr>
          <p:cNvPr id="3" name="Text Placeholder 2"/>
          <p:cNvSpPr>
            <a:spLocks noGrp="1"/>
          </p:cNvSpPr>
          <p:nvPr>
            <p:ph type="body" idx="1"/>
          </p:nvPr>
        </p:nvSpPr>
        <p:spPr>
          <a:xfrm>
            <a:off x="1066801" y="5682343"/>
            <a:ext cx="5943600" cy="410547"/>
          </a:xfrm>
        </p:spPr>
        <p:txBody>
          <a:bodyPr>
            <a:normAutofit/>
          </a:bodyPr>
          <a:lstStyle>
            <a:lvl1pPr marL="0" indent="0">
              <a:spcBef>
                <a:spcPts val="0"/>
              </a:spcBef>
              <a:buNone/>
              <a:defRPr sz="2200" b="1" cap="all" baseline="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a:t>Click to edit Master text styles</a:t>
            </a:r>
          </a:p>
        </p:txBody>
      </p:sp>
      <p:sp>
        <p:nvSpPr>
          <p:cNvPr id="9" name="Rectangle 8"/>
          <p:cNvSpPr/>
          <p:nvPr userDrawn="1"/>
        </p:nvSpPr>
        <p:spPr>
          <a:xfrm>
            <a:off x="7707084"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1948" y="283"/>
            <a:ext cx="4427508" cy="6856286"/>
          </a:xfrm>
          <a:prstGeom prst="rect">
            <a:avLst/>
          </a:prstGeom>
        </p:spPr>
      </p:pic>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5400"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199" y="1825625"/>
            <a:ext cx="4724400" cy="4117975"/>
          </a:xfrm>
        </p:spPr>
        <p:txBody>
          <a:bodyPr>
            <a:normAutofit/>
          </a:bodyPr>
          <a:lstStyle>
            <a:lvl1pPr>
              <a:defRPr sz="2000"/>
            </a:lvl1pPr>
            <a:lvl2pPr>
              <a:defRPr sz="1800"/>
            </a:lvl2pPr>
            <a:lvl3pPr>
              <a:defRPr sz="1600"/>
            </a:lvl3pPr>
            <a:lvl4pPr>
              <a:defRPr sz="1400"/>
            </a:lvl4pPr>
            <a:lvl5pPr>
              <a:defRPr sz="14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C9EA1F43-559A-4B47-A959-EFB6142CA3A9}" type="datetime1">
              <a:rPr lang="en-US" smtClean="0"/>
              <a:pPr/>
              <a:t>5/5/2020</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idx="1"/>
          </p:nvPr>
        </p:nvSpPr>
        <p:spPr>
          <a:xfrm>
            <a:off x="1295400"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67628" y="1828800"/>
            <a:ext cx="4727448" cy="641350"/>
          </a:xfrm>
        </p:spPr>
        <p:txBody>
          <a:bodyPr anchor="ctr">
            <a:normAutofit/>
          </a:bodyPr>
          <a:lstStyle>
            <a:lvl1pPr marL="0" indent="0">
              <a:spcBef>
                <a:spcPts val="0"/>
              </a:spcBef>
              <a:buNone/>
              <a:defRPr sz="2000" b="1"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69152" y="2470151"/>
            <a:ext cx="4727448" cy="3473450"/>
          </a:xfrm>
        </p:spPr>
        <p:txBody>
          <a:bodyPr>
            <a:normAutofit/>
          </a:bodyPr>
          <a:lstStyle>
            <a:lvl1pPr>
              <a:defRPr sz="2000"/>
            </a:lvl1pPr>
            <a:lvl2pPr>
              <a:defRPr sz="1800"/>
            </a:lvl2pPr>
            <a:lvl3pPr>
              <a:defRPr sz="1600"/>
            </a:lvl3pPr>
            <a:lvl4pPr>
              <a:defRPr sz="1400"/>
            </a:lvl4pPr>
            <a:lvl5pPr>
              <a:defRPr sz="14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F1261AED-24AE-4AC7-940D-F7106D2788A3}" type="datetime1">
              <a:rPr lang="en-US" smtClean="0"/>
              <a:pPr/>
              <a:t>5/5/2020</a:t>
            </a:fld>
            <a:endParaRPr lang="en-US" dirty="0"/>
          </a:p>
        </p:txBody>
      </p:sp>
      <p:sp>
        <p:nvSpPr>
          <p:cNvPr id="9" name="Slide Number Placeholder 8"/>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EC425771-5E10-4A19-AB0E-909293152332}" type="datetime1">
              <a:rPr lang="en-US" smtClean="0"/>
              <a:pPr/>
              <a:t>5/5/2020</a:t>
            </a:fld>
            <a:endParaRPr lang="en-US" dirty="0"/>
          </a:p>
        </p:txBody>
      </p:sp>
      <p:sp>
        <p:nvSpPr>
          <p:cNvPr id="5" name="Slide Number Placeholder 4"/>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606FD5-B03F-45D5-A178-114C548C0032}" type="datetime1">
              <a:rPr lang="en-US" smtClean="0"/>
              <a:pPr/>
              <a:t>5/5/2020</a:t>
            </a:fld>
            <a:endParaRPr lang="en-US" dirty="0"/>
          </a:p>
        </p:txBody>
      </p:sp>
      <p:sp>
        <p:nvSpPr>
          <p:cNvPr id="4" name="Slide Number Placeholder 3"/>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1"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790302" y="685800"/>
            <a:ext cx="6126480" cy="5486400"/>
          </a:xfrm>
        </p:spPr>
        <p:txBody>
          <a:bodyPr>
            <a:normAutofit/>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10" name="Rectangle 9"/>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E8B012C0-B102-441D-AA86-2C80DFA84E68}" type="datetime1">
              <a:rPr lang="en-US" smtClean="0"/>
              <a:pPr/>
              <a:t>5/5/2020</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8" name="Picture 7"/>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bwMode="hidden">
          <a:xfrm>
            <a:off x="7766439" y="283"/>
            <a:ext cx="4435717" cy="6856286"/>
          </a:xfrm>
          <a:prstGeom prst="rect">
            <a:avLst/>
          </a:prstGeom>
        </p:spPr>
      </p:pic>
      <p:sp>
        <p:nvSpPr>
          <p:cNvPr id="2" name="Title 1"/>
          <p:cNvSpPr>
            <a:spLocks noGrp="1"/>
          </p:cNvSpPr>
          <p:nvPr>
            <p:ph type="title"/>
          </p:nvPr>
        </p:nvSpPr>
        <p:spPr>
          <a:xfrm>
            <a:off x="8229600" y="2514600"/>
            <a:ext cx="3474720" cy="1600200"/>
          </a:xfrm>
        </p:spPr>
        <p:txBody>
          <a:bodyPr anchor="b"/>
          <a:lstStyle>
            <a:lvl1pPr>
              <a:defRPr sz="3200">
                <a:solidFill>
                  <a:schemeClr val="accent1">
                    <a:lumMod val="75000"/>
                  </a:schemeClr>
                </a:solidFill>
              </a:defRPr>
            </a:lvl1pPr>
          </a:lstStyle>
          <a:p>
            <a:r>
              <a:rPr lang="en-US"/>
              <a:t>Click to edit Master title style</a:t>
            </a:r>
            <a:endParaRPr lang="en-US" dirty="0"/>
          </a:p>
        </p:txBody>
      </p:sp>
      <p:sp>
        <p:nvSpPr>
          <p:cNvPr id="3" name="Picture Placeholder 2" descr="An empty placeholder to add an image. Click on the placeholder and select the image that you wish to add"/>
          <p:cNvSpPr>
            <a:spLocks noGrp="1"/>
          </p:cNvSpPr>
          <p:nvPr>
            <p:ph type="pic" idx="1"/>
          </p:nvPr>
        </p:nvSpPr>
        <p:spPr>
          <a:xfrm>
            <a:off x="0" y="1325880"/>
            <a:ext cx="6858000" cy="4206240"/>
          </a:xfrm>
          <a:solidFill>
            <a:schemeClr val="bg2"/>
          </a:solidFill>
          <a:effectLst>
            <a:outerShdw blurRad="63500" sx="101000" sy="101000" algn="ctr" rotWithShape="0">
              <a:prstClr val="black">
                <a:alpha val="1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229600" y="4343400"/>
            <a:ext cx="3474720" cy="1188720"/>
          </a:xfrm>
        </p:spPr>
        <p:txBody>
          <a:bodyPr>
            <a:normAutofit/>
          </a:bodyPr>
          <a:lstStyle>
            <a:lvl1pPr marL="0" indent="0">
              <a:spcBef>
                <a:spcPts val="8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601E0B12-F9DE-47EF-A076-CF602073F1B2}" type="datetime1">
              <a:rPr lang="en-US" smtClean="0"/>
              <a:pPr/>
              <a:t>5/5/2020</a:t>
            </a:fld>
            <a:endParaRPr lang="en-US" dirty="0"/>
          </a:p>
        </p:txBody>
      </p:sp>
      <p:sp>
        <p:nvSpPr>
          <p:cNvPr id="7" name="Slide Number Placeholder 6"/>
          <p:cNvSpPr>
            <a:spLocks noGrp="1"/>
          </p:cNvSpPr>
          <p:nvPr>
            <p:ph type="sldNum" sz="quarter" idx="12"/>
          </p:nvPr>
        </p:nvSpPr>
        <p:spPr/>
        <p:txBody>
          <a:bodyPr/>
          <a:lstStyle/>
          <a:p>
            <a:fld id="{E31375A4-56A4-47D6-9801-1991572033F7}" type="slidenum">
              <a:rPr lang="en-US" smtClean="0"/>
              <a:t>‹#›</a:t>
            </a:fld>
            <a:endParaRPr lang="en-US"/>
          </a:p>
        </p:txBody>
      </p:sp>
      <p:sp>
        <p:nvSpPr>
          <p:cNvPr id="11" name="Rectangle 10"/>
          <p:cNvSpPr/>
          <p:nvPr userDrawn="1"/>
        </p:nvSpPr>
        <p:spPr>
          <a:xfrm>
            <a:off x="7711702" y="0"/>
            <a:ext cx="54864" cy="6858000"/>
          </a:xfrm>
          <a:prstGeom prst="rect">
            <a:avLst/>
          </a:prstGeom>
          <a:ln>
            <a:noFill/>
          </a:ln>
          <a:effectLst>
            <a:outerShdw blurRad="25400" dist="25400" algn="t" rotWithShape="0">
              <a:schemeClr val="bg1">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295400" y="381000"/>
            <a:ext cx="9601200" cy="11430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295400" y="1828800"/>
            <a:ext cx="96012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1295400" y="6419462"/>
            <a:ext cx="5181600" cy="238902"/>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556170" y="6419462"/>
            <a:ext cx="1351383" cy="238902"/>
          </a:xfrm>
          <a:prstGeom prst="rect">
            <a:avLst/>
          </a:prstGeom>
        </p:spPr>
        <p:txBody>
          <a:bodyPr vert="horz" lIns="91440" tIns="45720" rIns="91440" bIns="45720" rtlCol="0" anchor="ctr"/>
          <a:lstStyle>
            <a:lvl1pPr algn="r">
              <a:defRPr sz="1100">
                <a:solidFill>
                  <a:schemeClr val="tx1"/>
                </a:solidFill>
              </a:defRPr>
            </a:lvl1pPr>
          </a:lstStyle>
          <a:p>
            <a:fld id="{C8B93266-8FB4-430B-8AE3-3A53F50E1A0B}" type="datetime1">
              <a:rPr lang="en-US" smtClean="0"/>
              <a:pPr/>
              <a:t>5/5/2020</a:t>
            </a:fld>
            <a:endParaRPr lang="en-US" dirty="0"/>
          </a:p>
        </p:txBody>
      </p:sp>
      <p:sp>
        <p:nvSpPr>
          <p:cNvPr id="6" name="Slide Number Placeholder 5"/>
          <p:cNvSpPr>
            <a:spLocks noGrp="1"/>
          </p:cNvSpPr>
          <p:nvPr>
            <p:ph type="sldNum" sz="quarter" idx="4"/>
          </p:nvPr>
        </p:nvSpPr>
        <p:spPr>
          <a:xfrm>
            <a:off x="10198358" y="6419462"/>
            <a:ext cx="698241" cy="238902"/>
          </a:xfrm>
          <a:prstGeom prst="rect">
            <a:avLst/>
          </a:prstGeom>
        </p:spPr>
        <p:txBody>
          <a:bodyPr vert="horz" lIns="91440" tIns="45720" rIns="91440" bIns="45720" rtlCol="0" anchor="ctr"/>
          <a:lstStyle>
            <a:lvl1pPr algn="r">
              <a:defRPr sz="1100">
                <a:solidFill>
                  <a:schemeClr val="tx1"/>
                </a:solidFill>
              </a:defRPr>
            </a:lvl1pPr>
          </a:lstStyle>
          <a:p>
            <a:fld id="{E31375A4-56A4-47D6-9801-1991572033F7}" type="slidenum">
              <a:rPr lang="en-US" smtClean="0"/>
              <a:pPr/>
              <a:t>‹#›</a:t>
            </a:fld>
            <a:endParaRPr lang="en-US"/>
          </a:p>
        </p:txBody>
      </p:sp>
      <p:sp>
        <p:nvSpPr>
          <p:cNvPr id="8" name="Rectangle 7"/>
          <p:cNvSpPr/>
          <p:nvPr userDrawn="1"/>
        </p:nvSpPr>
        <p:spPr>
          <a:xfrm>
            <a:off x="0" y="6257036"/>
            <a:ext cx="12192000" cy="54864"/>
          </a:xfrm>
          <a:prstGeom prst="rect">
            <a:avLst/>
          </a:prstGeom>
          <a:ln>
            <a:noFill/>
          </a:ln>
          <a:effectLst>
            <a:innerShdw blurRad="25400" dist="12700" dir="16200000">
              <a:schemeClr val="accent1">
                <a:lumMod val="50000"/>
                <a:alpha val="5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p:titleStyle>
    <p:body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10" pos="3840"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hyperlink" Target="https://machinelearningmastery.com/standard-machine-learning-datasets/"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4.png"/><Relationship Id="rId7" Type="http://schemas.openxmlformats.org/officeDocument/2006/relationships/image" Target="../media/image8.png"/><Relationship Id="rId12" Type="http://schemas.openxmlformats.org/officeDocument/2006/relationships/image" Target="../media/image11.png"/><Relationship Id="rId2" Type="http://schemas.openxmlformats.org/officeDocument/2006/relationships/image" Target="../media/image16.png"/><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9.png"/><Relationship Id="rId5" Type="http://schemas.openxmlformats.org/officeDocument/2006/relationships/image" Target="../media/image7.png"/><Relationship Id="rId10" Type="http://schemas.openxmlformats.org/officeDocument/2006/relationships/image" Target="../media/image14.png"/><Relationship Id="rId4" Type="http://schemas.openxmlformats.org/officeDocument/2006/relationships/image" Target="../media/image5.png"/><Relationship Id="rId9" Type="http://schemas.openxmlformats.org/officeDocument/2006/relationships/image" Target="../media/image12.png"/><Relationship Id="rId14" Type="http://schemas.openxmlformats.org/officeDocument/2006/relationships/image" Target="../media/image1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66800" y="2246243"/>
            <a:ext cx="10058400" cy="2743200"/>
          </a:xfrm>
        </p:spPr>
        <p:txBody>
          <a:bodyPr/>
          <a:lstStyle/>
          <a:p>
            <a:r>
              <a:rPr lang="en-US" dirty="0"/>
              <a:t>Wine Quality </a:t>
            </a:r>
            <a:r>
              <a:rPr lang="en-US" b="0" dirty="0">
                <a:effectLst/>
              </a:rPr>
              <a:t>🍷  </a:t>
            </a:r>
            <a:endParaRPr lang="en-US" dirty="0"/>
          </a:p>
        </p:txBody>
      </p:sp>
      <p:sp>
        <p:nvSpPr>
          <p:cNvPr id="3" name="Subtitle 2"/>
          <p:cNvSpPr>
            <a:spLocks noGrp="1"/>
          </p:cNvSpPr>
          <p:nvPr>
            <p:ph type="subTitle" idx="1"/>
          </p:nvPr>
        </p:nvSpPr>
        <p:spPr>
          <a:xfrm>
            <a:off x="1066800" y="4989443"/>
            <a:ext cx="10058400" cy="786448"/>
          </a:xfrm>
        </p:spPr>
        <p:txBody>
          <a:bodyPr>
            <a:normAutofit fontScale="92500" lnSpcReduction="10000"/>
          </a:bodyPr>
          <a:lstStyle/>
          <a:p>
            <a:r>
              <a:rPr lang="en-US" dirty="0">
                <a:solidFill>
                  <a:schemeClr val="accent1">
                    <a:lumMod val="75000"/>
                  </a:schemeClr>
                </a:solidFill>
              </a:rPr>
              <a:t>Lora Milam, Sally comer, and </a:t>
            </a:r>
            <a:r>
              <a:rPr lang="en-US" dirty="0" err="1">
                <a:solidFill>
                  <a:schemeClr val="accent1">
                    <a:lumMod val="75000"/>
                  </a:schemeClr>
                </a:solidFill>
              </a:rPr>
              <a:t>payal</a:t>
            </a:r>
            <a:r>
              <a:rPr lang="en-US" dirty="0">
                <a:solidFill>
                  <a:schemeClr val="accent1">
                    <a:lumMod val="75000"/>
                  </a:schemeClr>
                </a:solidFill>
              </a:rPr>
              <a:t> </a:t>
            </a:r>
            <a:r>
              <a:rPr lang="en-US" dirty="0" err="1">
                <a:solidFill>
                  <a:schemeClr val="accent1">
                    <a:lumMod val="75000"/>
                  </a:schemeClr>
                </a:solidFill>
              </a:rPr>
              <a:t>pawar</a:t>
            </a:r>
            <a:endParaRPr lang="en-US" dirty="0">
              <a:solidFill>
                <a:schemeClr val="accent1">
                  <a:lumMod val="75000"/>
                </a:schemeClr>
              </a:solidFill>
            </a:endParaRPr>
          </a:p>
          <a:p>
            <a:r>
              <a:rPr lang="en-US" dirty="0">
                <a:solidFill>
                  <a:schemeClr val="accent1">
                    <a:lumMod val="75000"/>
                  </a:schemeClr>
                </a:solidFill>
              </a:rPr>
              <a:t>CS 4331 003: Information Retrieval </a:t>
            </a:r>
          </a:p>
          <a:p>
            <a:r>
              <a:rPr lang="en-US" dirty="0"/>
              <a:t>Final Presentation</a:t>
            </a:r>
            <a:endParaRPr lang="en-US" dirty="0">
              <a:solidFill>
                <a:schemeClr val="accent1">
                  <a:lumMod val="75000"/>
                </a:schemeClr>
              </a:solidFill>
            </a:endParaRPr>
          </a:p>
        </p:txBody>
      </p:sp>
    </p:spTree>
    <p:extLst>
      <p:ext uri="{BB962C8B-B14F-4D97-AF65-F5344CB8AC3E}">
        <p14:creationId xmlns:p14="http://schemas.microsoft.com/office/powerpoint/2010/main" val="353226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AE22B2-0703-4527-B2A3-A06BE0000889}"/>
              </a:ext>
            </a:extLst>
          </p:cNvPr>
          <p:cNvSpPr>
            <a:spLocks noGrp="1"/>
          </p:cNvSpPr>
          <p:nvPr>
            <p:ph type="title"/>
          </p:nvPr>
        </p:nvSpPr>
        <p:spPr/>
        <p:txBody>
          <a:bodyPr/>
          <a:lstStyle/>
          <a:p>
            <a:r>
              <a:rPr lang="en-US" dirty="0"/>
              <a:t>Method and </a:t>
            </a:r>
            <a:r>
              <a:rPr lang="en-US" dirty="0" err="1"/>
              <a:t>Preposed</a:t>
            </a:r>
            <a:r>
              <a:rPr lang="en-US" dirty="0"/>
              <a:t> Model</a:t>
            </a:r>
            <a:br>
              <a:rPr lang="en-US" dirty="0"/>
            </a:br>
            <a:r>
              <a:rPr lang="en-US" sz="2000" dirty="0"/>
              <a:t>K-means and Hierarchical Clustering Comparison: Factor of 5</a:t>
            </a:r>
          </a:p>
        </p:txBody>
      </p:sp>
      <p:sp>
        <p:nvSpPr>
          <p:cNvPr id="7" name="Text Placeholder 6">
            <a:extLst>
              <a:ext uri="{FF2B5EF4-FFF2-40B4-BE49-F238E27FC236}">
                <a16:creationId xmlns:a16="http://schemas.microsoft.com/office/drawing/2014/main" id="{B0010242-6E68-4FD4-95E8-860B0046EFB1}"/>
              </a:ext>
            </a:extLst>
          </p:cNvPr>
          <p:cNvSpPr>
            <a:spLocks noGrp="1"/>
          </p:cNvSpPr>
          <p:nvPr>
            <p:ph type="body" idx="1"/>
          </p:nvPr>
        </p:nvSpPr>
        <p:spPr/>
        <p:txBody>
          <a:bodyPr/>
          <a:lstStyle/>
          <a:p>
            <a:r>
              <a:rPr lang="en-US" dirty="0"/>
              <a:t>K-means</a:t>
            </a:r>
          </a:p>
        </p:txBody>
      </p:sp>
      <p:sp>
        <p:nvSpPr>
          <p:cNvPr id="9" name="Text Placeholder 8">
            <a:extLst>
              <a:ext uri="{FF2B5EF4-FFF2-40B4-BE49-F238E27FC236}">
                <a16:creationId xmlns:a16="http://schemas.microsoft.com/office/drawing/2014/main" id="{5D646DB4-69BA-4745-8F94-7FE61B4CDA05}"/>
              </a:ext>
            </a:extLst>
          </p:cNvPr>
          <p:cNvSpPr>
            <a:spLocks noGrp="1"/>
          </p:cNvSpPr>
          <p:nvPr>
            <p:ph type="body" sz="quarter" idx="3"/>
          </p:nvPr>
        </p:nvSpPr>
        <p:spPr/>
        <p:txBody>
          <a:bodyPr/>
          <a:lstStyle/>
          <a:p>
            <a:r>
              <a:rPr lang="en-US" dirty="0"/>
              <a:t>Hierarchical Clustering</a:t>
            </a:r>
          </a:p>
        </p:txBody>
      </p:sp>
      <p:pic>
        <p:nvPicPr>
          <p:cNvPr id="2" name="Picture 1">
            <a:extLst>
              <a:ext uri="{FF2B5EF4-FFF2-40B4-BE49-F238E27FC236}">
                <a16:creationId xmlns:a16="http://schemas.microsoft.com/office/drawing/2014/main" id="{476C7BC1-98A1-4F4C-AEF2-6725F47FBBB9}"/>
              </a:ext>
            </a:extLst>
          </p:cNvPr>
          <p:cNvPicPr>
            <a:picLocks noChangeAspect="1"/>
          </p:cNvPicPr>
          <p:nvPr/>
        </p:nvPicPr>
        <p:blipFill>
          <a:blip r:embed="rId2"/>
          <a:stretch>
            <a:fillRect/>
          </a:stretch>
        </p:blipFill>
        <p:spPr>
          <a:xfrm>
            <a:off x="1163503" y="2333497"/>
            <a:ext cx="4430988" cy="3732626"/>
          </a:xfrm>
          <a:prstGeom prst="rect">
            <a:avLst/>
          </a:prstGeom>
          <a:ln>
            <a:solidFill>
              <a:schemeClr val="tx2"/>
            </a:solidFill>
          </a:ln>
        </p:spPr>
      </p:pic>
      <p:pic>
        <p:nvPicPr>
          <p:cNvPr id="3" name="Picture 2">
            <a:extLst>
              <a:ext uri="{FF2B5EF4-FFF2-40B4-BE49-F238E27FC236}">
                <a16:creationId xmlns:a16="http://schemas.microsoft.com/office/drawing/2014/main" id="{06477E8D-1394-4175-95F9-618E7CAA8A65}"/>
              </a:ext>
            </a:extLst>
          </p:cNvPr>
          <p:cNvPicPr>
            <a:picLocks noChangeAspect="1"/>
          </p:cNvPicPr>
          <p:nvPr/>
        </p:nvPicPr>
        <p:blipFill>
          <a:blip r:embed="rId3"/>
          <a:stretch>
            <a:fillRect/>
          </a:stretch>
        </p:blipFill>
        <p:spPr>
          <a:xfrm>
            <a:off x="6152885" y="2333497"/>
            <a:ext cx="4589927" cy="3732626"/>
          </a:xfrm>
          <a:prstGeom prst="rect">
            <a:avLst/>
          </a:prstGeom>
          <a:ln>
            <a:solidFill>
              <a:schemeClr val="tx2"/>
            </a:solidFill>
          </a:ln>
        </p:spPr>
      </p:pic>
    </p:spTree>
    <p:extLst>
      <p:ext uri="{BB962C8B-B14F-4D97-AF65-F5344CB8AC3E}">
        <p14:creationId xmlns:p14="http://schemas.microsoft.com/office/powerpoint/2010/main" val="1165166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AE22B2-0703-4527-B2A3-A06BE0000889}"/>
              </a:ext>
            </a:extLst>
          </p:cNvPr>
          <p:cNvSpPr>
            <a:spLocks noGrp="1"/>
          </p:cNvSpPr>
          <p:nvPr>
            <p:ph type="title"/>
          </p:nvPr>
        </p:nvSpPr>
        <p:spPr/>
        <p:txBody>
          <a:bodyPr/>
          <a:lstStyle/>
          <a:p>
            <a:r>
              <a:rPr lang="en-US" dirty="0"/>
              <a:t>Method and </a:t>
            </a:r>
            <a:r>
              <a:rPr lang="en-US" dirty="0" err="1"/>
              <a:t>Preposed</a:t>
            </a:r>
            <a:r>
              <a:rPr lang="en-US" dirty="0"/>
              <a:t> Model</a:t>
            </a:r>
            <a:br>
              <a:rPr lang="en-US" dirty="0"/>
            </a:br>
            <a:r>
              <a:rPr lang="en-US" sz="2000" dirty="0"/>
              <a:t>K-means and Hierarchical Clustering Comparison: Factor of 10</a:t>
            </a:r>
          </a:p>
        </p:txBody>
      </p:sp>
      <p:sp>
        <p:nvSpPr>
          <p:cNvPr id="7" name="Text Placeholder 6">
            <a:extLst>
              <a:ext uri="{FF2B5EF4-FFF2-40B4-BE49-F238E27FC236}">
                <a16:creationId xmlns:a16="http://schemas.microsoft.com/office/drawing/2014/main" id="{B0010242-6E68-4FD4-95E8-860B0046EFB1}"/>
              </a:ext>
            </a:extLst>
          </p:cNvPr>
          <p:cNvSpPr>
            <a:spLocks noGrp="1"/>
          </p:cNvSpPr>
          <p:nvPr>
            <p:ph type="body" idx="1"/>
          </p:nvPr>
        </p:nvSpPr>
        <p:spPr/>
        <p:txBody>
          <a:bodyPr/>
          <a:lstStyle/>
          <a:p>
            <a:r>
              <a:rPr lang="en-US" dirty="0"/>
              <a:t>K-means</a:t>
            </a:r>
          </a:p>
        </p:txBody>
      </p:sp>
      <p:sp>
        <p:nvSpPr>
          <p:cNvPr id="9" name="Text Placeholder 8">
            <a:extLst>
              <a:ext uri="{FF2B5EF4-FFF2-40B4-BE49-F238E27FC236}">
                <a16:creationId xmlns:a16="http://schemas.microsoft.com/office/drawing/2014/main" id="{5D646DB4-69BA-4745-8F94-7FE61B4CDA05}"/>
              </a:ext>
            </a:extLst>
          </p:cNvPr>
          <p:cNvSpPr>
            <a:spLocks noGrp="1"/>
          </p:cNvSpPr>
          <p:nvPr>
            <p:ph type="body" sz="quarter" idx="3"/>
          </p:nvPr>
        </p:nvSpPr>
        <p:spPr/>
        <p:txBody>
          <a:bodyPr/>
          <a:lstStyle/>
          <a:p>
            <a:r>
              <a:rPr lang="en-US" dirty="0"/>
              <a:t>Hierarchical Clustering</a:t>
            </a:r>
          </a:p>
        </p:txBody>
      </p:sp>
      <p:pic>
        <p:nvPicPr>
          <p:cNvPr id="11" name="Picture 10">
            <a:extLst>
              <a:ext uri="{FF2B5EF4-FFF2-40B4-BE49-F238E27FC236}">
                <a16:creationId xmlns:a16="http://schemas.microsoft.com/office/drawing/2014/main" id="{76A8096B-B973-45A6-89E2-9E7453E8996E}"/>
              </a:ext>
            </a:extLst>
          </p:cNvPr>
          <p:cNvPicPr>
            <a:picLocks noChangeAspect="1"/>
          </p:cNvPicPr>
          <p:nvPr/>
        </p:nvPicPr>
        <p:blipFill>
          <a:blip r:embed="rId2"/>
          <a:stretch>
            <a:fillRect/>
          </a:stretch>
        </p:blipFill>
        <p:spPr>
          <a:xfrm>
            <a:off x="1135890" y="2330178"/>
            <a:ext cx="4472249" cy="3807485"/>
          </a:xfrm>
          <a:prstGeom prst="rect">
            <a:avLst/>
          </a:prstGeom>
          <a:ln>
            <a:solidFill>
              <a:schemeClr val="tx2"/>
            </a:solidFill>
          </a:ln>
        </p:spPr>
      </p:pic>
      <p:pic>
        <p:nvPicPr>
          <p:cNvPr id="2" name="Picture 1">
            <a:extLst>
              <a:ext uri="{FF2B5EF4-FFF2-40B4-BE49-F238E27FC236}">
                <a16:creationId xmlns:a16="http://schemas.microsoft.com/office/drawing/2014/main" id="{AF59E0E7-22E4-4C7C-AE3C-FDA2AB675B5F}"/>
              </a:ext>
            </a:extLst>
          </p:cNvPr>
          <p:cNvPicPr>
            <a:picLocks noChangeAspect="1"/>
          </p:cNvPicPr>
          <p:nvPr/>
        </p:nvPicPr>
        <p:blipFill>
          <a:blip r:embed="rId3"/>
          <a:stretch>
            <a:fillRect/>
          </a:stretch>
        </p:blipFill>
        <p:spPr>
          <a:xfrm>
            <a:off x="6085393" y="2327462"/>
            <a:ext cx="4809684" cy="3807484"/>
          </a:xfrm>
          <a:prstGeom prst="rect">
            <a:avLst/>
          </a:prstGeom>
          <a:ln>
            <a:solidFill>
              <a:schemeClr val="tx2"/>
            </a:solidFill>
          </a:ln>
        </p:spPr>
      </p:pic>
    </p:spTree>
    <p:extLst>
      <p:ext uri="{BB962C8B-B14F-4D97-AF65-F5344CB8AC3E}">
        <p14:creationId xmlns:p14="http://schemas.microsoft.com/office/powerpoint/2010/main" val="1398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468A7-E25B-4223-B8F4-8DF83B2EAD72}"/>
              </a:ext>
            </a:extLst>
          </p:cNvPr>
          <p:cNvSpPr>
            <a:spLocks noGrp="1"/>
          </p:cNvSpPr>
          <p:nvPr>
            <p:ph type="title"/>
          </p:nvPr>
        </p:nvSpPr>
        <p:spPr/>
        <p:txBody>
          <a:bodyPr/>
          <a:lstStyle/>
          <a:p>
            <a:r>
              <a:rPr lang="en-US" dirty="0"/>
              <a:t>Contributions</a:t>
            </a:r>
          </a:p>
        </p:txBody>
      </p:sp>
      <p:sp>
        <p:nvSpPr>
          <p:cNvPr id="3" name="Content Placeholder 2">
            <a:extLst>
              <a:ext uri="{FF2B5EF4-FFF2-40B4-BE49-F238E27FC236}">
                <a16:creationId xmlns:a16="http://schemas.microsoft.com/office/drawing/2014/main" id="{2E861324-7B81-4366-A261-E33BFEE562BC}"/>
              </a:ext>
            </a:extLst>
          </p:cNvPr>
          <p:cNvSpPr>
            <a:spLocks noGrp="1"/>
          </p:cNvSpPr>
          <p:nvPr>
            <p:ph idx="1"/>
          </p:nvPr>
        </p:nvSpPr>
        <p:spPr/>
        <p:txBody>
          <a:bodyPr>
            <a:normAutofit/>
          </a:bodyPr>
          <a:lstStyle/>
          <a:p>
            <a:r>
              <a:rPr lang="en-US" dirty="0"/>
              <a:t>To review, the modeling methods proposed for this data set were:</a:t>
            </a:r>
          </a:p>
          <a:p>
            <a:pPr lvl="1"/>
            <a:r>
              <a:rPr lang="en-US" dirty="0"/>
              <a:t>K-means: </a:t>
            </a:r>
          </a:p>
          <a:p>
            <a:pPr lvl="2"/>
            <a:r>
              <a:rPr lang="en-US" dirty="0"/>
              <a:t>Assessment: It was hard to see the differences in plots and induvial clusters due to the randomization and the closeness of the individual points</a:t>
            </a:r>
          </a:p>
          <a:p>
            <a:pPr lvl="1"/>
            <a:r>
              <a:rPr lang="en-US" dirty="0"/>
              <a:t>Hierarchical Clustering:</a:t>
            </a:r>
          </a:p>
          <a:p>
            <a:pPr lvl="2"/>
            <a:r>
              <a:rPr lang="en-US" dirty="0"/>
              <a:t>Assessment: Had a better visualization for the separation of individual clusters</a:t>
            </a:r>
          </a:p>
          <a:p>
            <a:r>
              <a:rPr lang="en-US" dirty="0"/>
              <a:t>Overall, the model chosen to best represent this data set was the hierarchical clustering</a:t>
            </a:r>
            <a:br>
              <a:rPr lang="en-US" dirty="0"/>
            </a:br>
            <a:endParaRPr lang="en-US" dirty="0"/>
          </a:p>
        </p:txBody>
      </p:sp>
    </p:spTree>
    <p:extLst>
      <p:ext uri="{BB962C8B-B14F-4D97-AF65-F5344CB8AC3E}">
        <p14:creationId xmlns:p14="http://schemas.microsoft.com/office/powerpoint/2010/main" val="13687552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468A7-E25B-4223-B8F4-8DF83B2EAD72}"/>
              </a:ext>
            </a:extLst>
          </p:cNvPr>
          <p:cNvSpPr>
            <a:spLocks noGrp="1"/>
          </p:cNvSpPr>
          <p:nvPr>
            <p:ph type="title"/>
          </p:nvPr>
        </p:nvSpPr>
        <p:spPr/>
        <p:txBody>
          <a:bodyPr/>
          <a:lstStyle/>
          <a:p>
            <a:r>
              <a:rPr lang="en-US" dirty="0"/>
              <a:t>Acknowledgements</a:t>
            </a:r>
          </a:p>
        </p:txBody>
      </p:sp>
      <p:sp>
        <p:nvSpPr>
          <p:cNvPr id="3" name="Content Placeholder 2">
            <a:extLst>
              <a:ext uri="{FF2B5EF4-FFF2-40B4-BE49-F238E27FC236}">
                <a16:creationId xmlns:a16="http://schemas.microsoft.com/office/drawing/2014/main" id="{2E861324-7B81-4366-A261-E33BFEE562BC}"/>
              </a:ext>
            </a:extLst>
          </p:cNvPr>
          <p:cNvSpPr>
            <a:spLocks noGrp="1"/>
          </p:cNvSpPr>
          <p:nvPr>
            <p:ph idx="1"/>
          </p:nvPr>
        </p:nvSpPr>
        <p:spPr/>
        <p:txBody>
          <a:bodyPr/>
          <a:lstStyle/>
          <a:p>
            <a:r>
              <a:rPr lang="en-US" dirty="0"/>
              <a:t>This data set was provided by P. Cortez, A. </a:t>
            </a:r>
            <a:r>
              <a:rPr lang="en-US" dirty="0" err="1"/>
              <a:t>Cerdeira</a:t>
            </a:r>
            <a:r>
              <a:rPr lang="en-US" dirty="0"/>
              <a:t>, F. Almeida, T. Matos and J. Reis.</a:t>
            </a:r>
          </a:p>
          <a:p>
            <a:r>
              <a:rPr lang="en-US" dirty="0"/>
              <a:t>Modeling wine preferences by data mining from physicochemical properties. We thank the authors for their detailed dataset.</a:t>
            </a:r>
          </a:p>
          <a:p>
            <a:r>
              <a:rPr lang="en-US" dirty="0">
                <a:hlinkClick r:id="rId2"/>
              </a:rPr>
              <a:t>https://machinelearningmastery.com/standard-machine-learning-datasets/</a:t>
            </a:r>
            <a:endParaRPr lang="en-US" dirty="0"/>
          </a:p>
          <a:p>
            <a:endParaRPr lang="en-US" dirty="0"/>
          </a:p>
        </p:txBody>
      </p:sp>
    </p:spTree>
    <p:extLst>
      <p:ext uri="{BB962C8B-B14F-4D97-AF65-F5344CB8AC3E}">
        <p14:creationId xmlns:p14="http://schemas.microsoft.com/office/powerpoint/2010/main" val="18789459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2" name="Rectangle 2">
            <a:extLst>
              <a:ext uri="{FF2B5EF4-FFF2-40B4-BE49-F238E27FC236}">
                <a16:creationId xmlns:a16="http://schemas.microsoft.com/office/drawing/2014/main" id="{2A424C85-6619-4D75-8A3C-2793AD28E33A}"/>
              </a:ext>
            </a:extLst>
          </p:cNvPr>
          <p:cNvSpPr txBox="1">
            <a:spLocks noChangeArrowheads="1"/>
          </p:cNvSpPr>
          <p:nvPr/>
        </p:nvSpPr>
        <p:spPr bwMode="auto">
          <a:xfrm>
            <a:off x="1687711" y="47625"/>
            <a:ext cx="8772922" cy="1070901"/>
          </a:xfrm>
          <a:prstGeom prst="rect">
            <a:avLst/>
          </a:prstGeom>
          <a:ln>
            <a:noFill/>
          </a:ln>
          <a:effectLst/>
        </p:spPr>
        <p:txBody>
          <a:bodyPr lIns="91432" tIns="45716" rIns="91432" bIns="45716" anchor="ctr"/>
          <a:lstStyle>
            <a:lvl1pPr algn="l" defTabSz="4387850" rtl="0" eaLnBrk="0" fontAlgn="base" hangingPunct="0">
              <a:spcBef>
                <a:spcPct val="0"/>
              </a:spcBef>
              <a:spcAft>
                <a:spcPct val="0"/>
              </a:spcAft>
              <a:defRPr sz="9600">
                <a:solidFill>
                  <a:schemeClr val="bg1"/>
                </a:solidFill>
                <a:latin typeface="+mj-lt"/>
                <a:ea typeface="+mj-ea"/>
                <a:cs typeface="+mj-cs"/>
              </a:defRPr>
            </a:lvl1pPr>
            <a:lvl2pPr algn="l" defTabSz="4387850" rtl="0" eaLnBrk="0" fontAlgn="base" hangingPunct="0">
              <a:spcBef>
                <a:spcPct val="0"/>
              </a:spcBef>
              <a:spcAft>
                <a:spcPct val="0"/>
              </a:spcAft>
              <a:defRPr sz="9600">
                <a:solidFill>
                  <a:schemeClr val="bg1"/>
                </a:solidFill>
                <a:latin typeface="Times New Roman" pitchFamily="18" charset="0"/>
              </a:defRPr>
            </a:lvl2pPr>
            <a:lvl3pPr algn="l" defTabSz="4387850" rtl="0" eaLnBrk="0" fontAlgn="base" hangingPunct="0">
              <a:spcBef>
                <a:spcPct val="0"/>
              </a:spcBef>
              <a:spcAft>
                <a:spcPct val="0"/>
              </a:spcAft>
              <a:defRPr sz="9600">
                <a:solidFill>
                  <a:schemeClr val="bg1"/>
                </a:solidFill>
                <a:latin typeface="Times New Roman" pitchFamily="18" charset="0"/>
              </a:defRPr>
            </a:lvl3pPr>
            <a:lvl4pPr algn="l" defTabSz="4387850" rtl="0" eaLnBrk="0" fontAlgn="base" hangingPunct="0">
              <a:spcBef>
                <a:spcPct val="0"/>
              </a:spcBef>
              <a:spcAft>
                <a:spcPct val="0"/>
              </a:spcAft>
              <a:defRPr sz="9600">
                <a:solidFill>
                  <a:schemeClr val="bg1"/>
                </a:solidFill>
                <a:latin typeface="Times New Roman" pitchFamily="18" charset="0"/>
              </a:defRPr>
            </a:lvl4pPr>
            <a:lvl5pPr algn="l" defTabSz="4387850" rtl="0" eaLnBrk="0" fontAlgn="base" hangingPunct="0">
              <a:spcBef>
                <a:spcPct val="0"/>
              </a:spcBef>
              <a:spcAft>
                <a:spcPct val="0"/>
              </a:spcAft>
              <a:defRPr sz="9600">
                <a:solidFill>
                  <a:schemeClr val="bg1"/>
                </a:solidFill>
                <a:latin typeface="Times New Roman" pitchFamily="18" charset="0"/>
              </a:defRPr>
            </a:lvl5pPr>
            <a:lvl6pPr marL="480060" algn="l" defTabSz="4388882" rtl="0" fontAlgn="base">
              <a:spcBef>
                <a:spcPct val="0"/>
              </a:spcBef>
              <a:spcAft>
                <a:spcPct val="0"/>
              </a:spcAft>
              <a:defRPr sz="9600">
                <a:solidFill>
                  <a:schemeClr val="bg1"/>
                </a:solidFill>
                <a:latin typeface="Times New Roman" pitchFamily="18" charset="0"/>
              </a:defRPr>
            </a:lvl6pPr>
            <a:lvl7pPr marL="960120" algn="l" defTabSz="4388882" rtl="0" fontAlgn="base">
              <a:spcBef>
                <a:spcPct val="0"/>
              </a:spcBef>
              <a:spcAft>
                <a:spcPct val="0"/>
              </a:spcAft>
              <a:defRPr sz="9600">
                <a:solidFill>
                  <a:schemeClr val="bg1"/>
                </a:solidFill>
                <a:latin typeface="Times New Roman" pitchFamily="18" charset="0"/>
              </a:defRPr>
            </a:lvl7pPr>
            <a:lvl8pPr marL="1440180" algn="l" defTabSz="4388882" rtl="0" fontAlgn="base">
              <a:spcBef>
                <a:spcPct val="0"/>
              </a:spcBef>
              <a:spcAft>
                <a:spcPct val="0"/>
              </a:spcAft>
              <a:defRPr sz="9600">
                <a:solidFill>
                  <a:schemeClr val="bg1"/>
                </a:solidFill>
                <a:latin typeface="Times New Roman" pitchFamily="18" charset="0"/>
              </a:defRPr>
            </a:lvl8pPr>
            <a:lvl9pPr marL="1920240" algn="l" defTabSz="4388882" rtl="0" fontAlgn="base">
              <a:spcBef>
                <a:spcPct val="0"/>
              </a:spcBef>
              <a:spcAft>
                <a:spcPct val="0"/>
              </a:spcAft>
              <a:defRPr sz="9600">
                <a:solidFill>
                  <a:schemeClr val="bg1"/>
                </a:solidFill>
                <a:latin typeface="Times New Roman" pitchFamily="18" charset="0"/>
              </a:defRPr>
            </a:lvl9pPr>
          </a:lstStyle>
          <a:p>
            <a:pPr eaLnBrk="1" hangingPunct="1">
              <a:defRPr/>
            </a:pPr>
            <a:endParaRPr lang="en-US" sz="2000" kern="0" dirty="0">
              <a:solidFill>
                <a:schemeClr val="tx1"/>
              </a:solidFill>
            </a:endParaRPr>
          </a:p>
        </p:txBody>
      </p:sp>
      <p:sp>
        <p:nvSpPr>
          <p:cNvPr id="3" name="Rectangle 79">
            <a:extLst>
              <a:ext uri="{FF2B5EF4-FFF2-40B4-BE49-F238E27FC236}">
                <a16:creationId xmlns:a16="http://schemas.microsoft.com/office/drawing/2014/main" id="{E1027691-5A1A-4501-AA4E-D18B0E32F825}"/>
              </a:ext>
            </a:extLst>
          </p:cNvPr>
          <p:cNvSpPr>
            <a:spLocks noChangeArrowheads="1"/>
          </p:cNvSpPr>
          <p:nvPr/>
        </p:nvSpPr>
        <p:spPr bwMode="auto">
          <a:xfrm>
            <a:off x="1524000" y="-331"/>
            <a:ext cx="91440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6012" tIns="48006" rIns="96012" bIns="48006" anchor="ctr"/>
          <a:lstStyle>
            <a:lvl1pPr>
              <a:spcBef>
                <a:spcPct val="20000"/>
              </a:spcBef>
              <a:spcAft>
                <a:spcPct val="25000"/>
              </a:spcAft>
              <a:defRPr sz="15400">
                <a:solidFill>
                  <a:schemeClr val="tx1"/>
                </a:solidFill>
                <a:latin typeface="Times New Roman" panose="02020603050405020304" pitchFamily="18" charset="0"/>
              </a:defRPr>
            </a:lvl1pPr>
            <a:lvl2pPr marL="742950" indent="-285750">
              <a:spcBef>
                <a:spcPct val="20000"/>
              </a:spcBef>
              <a:buClr>
                <a:srgbClr val="CC0000"/>
              </a:buClr>
              <a:buSzPct val="90000"/>
              <a:buFont typeface="Wingdings" pitchFamily="2" charset="2"/>
              <a:buChar char="§"/>
              <a:defRPr sz="11600">
                <a:solidFill>
                  <a:schemeClr val="tx1"/>
                </a:solidFill>
                <a:latin typeface="Times New Roman" panose="02020603050405020304" pitchFamily="18" charset="0"/>
              </a:defRPr>
            </a:lvl2pPr>
            <a:lvl3pPr marL="1143000" indent="-228600">
              <a:spcBef>
                <a:spcPct val="40000"/>
              </a:spcBef>
              <a:buChar char="•"/>
              <a:defRPr sz="9600" i="1">
                <a:solidFill>
                  <a:schemeClr val="tx1"/>
                </a:solidFill>
                <a:latin typeface="Times New Roman" panose="02020603050405020304" pitchFamily="18" charset="0"/>
              </a:defRPr>
            </a:lvl3pPr>
            <a:lvl4pPr marL="1600200" indent="-228600">
              <a:spcBef>
                <a:spcPct val="40000"/>
              </a:spcBef>
              <a:buChar char="–"/>
              <a:defRPr sz="8600">
                <a:solidFill>
                  <a:schemeClr val="tx1"/>
                </a:solidFill>
                <a:latin typeface="Times New Roman" panose="02020603050405020304" pitchFamily="18" charset="0"/>
              </a:defRPr>
            </a:lvl4pPr>
            <a:lvl5pPr marL="2057400" indent="-228600">
              <a:spcBef>
                <a:spcPct val="20000"/>
              </a:spcBef>
              <a:defRPr sz="8600">
                <a:solidFill>
                  <a:schemeClr val="tx1"/>
                </a:solidFill>
                <a:latin typeface="Times New Roman" panose="02020603050405020304" pitchFamily="18" charset="0"/>
              </a:defRPr>
            </a:lvl5pPr>
            <a:lvl6pPr marL="2514600" indent="-228600" eaLnBrk="0" fontAlgn="base" hangingPunct="0">
              <a:spcBef>
                <a:spcPct val="20000"/>
              </a:spcBef>
              <a:spcAft>
                <a:spcPct val="0"/>
              </a:spcAft>
              <a:defRPr sz="8600">
                <a:solidFill>
                  <a:schemeClr val="tx1"/>
                </a:solidFill>
                <a:latin typeface="Times New Roman" panose="02020603050405020304" pitchFamily="18" charset="0"/>
              </a:defRPr>
            </a:lvl6pPr>
            <a:lvl7pPr marL="2971800" indent="-228600" eaLnBrk="0" fontAlgn="base" hangingPunct="0">
              <a:spcBef>
                <a:spcPct val="20000"/>
              </a:spcBef>
              <a:spcAft>
                <a:spcPct val="0"/>
              </a:spcAft>
              <a:defRPr sz="8600">
                <a:solidFill>
                  <a:schemeClr val="tx1"/>
                </a:solidFill>
                <a:latin typeface="Times New Roman" panose="02020603050405020304" pitchFamily="18" charset="0"/>
              </a:defRPr>
            </a:lvl7pPr>
            <a:lvl8pPr marL="3429000" indent="-228600" eaLnBrk="0" fontAlgn="base" hangingPunct="0">
              <a:spcBef>
                <a:spcPct val="20000"/>
              </a:spcBef>
              <a:spcAft>
                <a:spcPct val="0"/>
              </a:spcAft>
              <a:defRPr sz="8600">
                <a:solidFill>
                  <a:schemeClr val="tx1"/>
                </a:solidFill>
                <a:latin typeface="Times New Roman" panose="02020603050405020304" pitchFamily="18" charset="0"/>
              </a:defRPr>
            </a:lvl8pPr>
            <a:lvl9pPr marL="3886200" indent="-228600" eaLnBrk="0" fontAlgn="base" hangingPunct="0">
              <a:spcBef>
                <a:spcPct val="20000"/>
              </a:spcBef>
              <a:spcAft>
                <a:spcPct val="0"/>
              </a:spcAft>
              <a:defRPr sz="8600">
                <a:solidFill>
                  <a:schemeClr val="tx1"/>
                </a:solidFill>
                <a:latin typeface="Times New Roman" panose="02020603050405020304" pitchFamily="18" charset="0"/>
              </a:defRPr>
            </a:lvl9pPr>
          </a:lstStyle>
          <a:p>
            <a:pPr eaLnBrk="1" hangingPunct="1">
              <a:spcBef>
                <a:spcPct val="0"/>
              </a:spcBef>
              <a:spcAft>
                <a:spcPct val="0"/>
              </a:spcAft>
            </a:pPr>
            <a:endParaRPr lang="en-US" altLang="en-US" sz="1791" dirty="0">
              <a:latin typeface="Arial" panose="020B0604020202020204" pitchFamily="34" charset="0"/>
            </a:endParaRPr>
          </a:p>
        </p:txBody>
      </p:sp>
      <p:sp>
        <p:nvSpPr>
          <p:cNvPr id="4" name="Rectangle 2">
            <a:extLst>
              <a:ext uri="{FF2B5EF4-FFF2-40B4-BE49-F238E27FC236}">
                <a16:creationId xmlns:a16="http://schemas.microsoft.com/office/drawing/2014/main" id="{C4A0749A-E7AD-48BC-BD66-5E65CDE3BCD8}"/>
              </a:ext>
            </a:extLst>
          </p:cNvPr>
          <p:cNvSpPr txBox="1">
            <a:spLocks noChangeArrowheads="1"/>
          </p:cNvSpPr>
          <p:nvPr/>
        </p:nvSpPr>
        <p:spPr>
          <a:xfrm>
            <a:off x="3017627" y="129164"/>
            <a:ext cx="6060282" cy="712715"/>
          </a:xfrm>
          <a:prstGeom prst="rect">
            <a:avLst/>
          </a:prstGeom>
        </p:spPr>
        <p:txBody>
          <a:bodyPr>
            <a:normAutofit/>
          </a:bodyPr>
          <a:lstStyle>
            <a:lvl1pPr algn="l" defTabSz="914400" rtl="0" eaLnBrk="1" latinLnBrk="0" hangingPunct="1">
              <a:lnSpc>
                <a:spcPct val="90000"/>
              </a:lnSpc>
              <a:spcBef>
                <a:spcPct val="0"/>
              </a:spcBef>
              <a:buNone/>
              <a:defRPr sz="3200" b="1" kern="1200" cap="all" baseline="0">
                <a:solidFill>
                  <a:schemeClr val="accent1"/>
                </a:solidFill>
                <a:effectLst>
                  <a:outerShdw blurRad="38100" dist="25400" dir="18900000" algn="bl" rotWithShape="0">
                    <a:schemeClr val="bg1">
                      <a:alpha val="80000"/>
                    </a:schemeClr>
                  </a:outerShdw>
                </a:effectLst>
                <a:latin typeface="+mj-lt"/>
                <a:ea typeface="+mj-ea"/>
                <a:cs typeface="+mj-cs"/>
              </a:defRPr>
            </a:lvl1pPr>
          </a:lstStyle>
          <a:p>
            <a:pPr algn="ctr"/>
            <a:r>
              <a:rPr lang="en-US" altLang="en-US" i="1" dirty="0">
                <a:solidFill>
                  <a:srgbClr val="C00000"/>
                </a:solidFill>
              </a:rPr>
              <a:t>Wine Quality </a:t>
            </a:r>
            <a:r>
              <a:rPr lang="en-US" dirty="0">
                <a:solidFill>
                  <a:srgbClr val="C00000"/>
                </a:solidFill>
              </a:rPr>
              <a:t>🍷</a:t>
            </a:r>
            <a:endParaRPr lang="en-US" altLang="en-US" i="1" dirty="0">
              <a:solidFill>
                <a:srgbClr val="C00000"/>
              </a:solidFill>
            </a:endParaRPr>
          </a:p>
        </p:txBody>
      </p:sp>
      <p:sp>
        <p:nvSpPr>
          <p:cNvPr id="5" name="Rectangle 37">
            <a:extLst>
              <a:ext uri="{FF2B5EF4-FFF2-40B4-BE49-F238E27FC236}">
                <a16:creationId xmlns:a16="http://schemas.microsoft.com/office/drawing/2014/main" id="{45116AA4-3690-44ED-A10C-3E9A1B697BA4}"/>
              </a:ext>
            </a:extLst>
          </p:cNvPr>
          <p:cNvSpPr txBox="1">
            <a:spLocks noChangeArrowheads="1"/>
          </p:cNvSpPr>
          <p:nvPr/>
        </p:nvSpPr>
        <p:spPr>
          <a:xfrm>
            <a:off x="1687711" y="1181867"/>
            <a:ext cx="3401817" cy="1653222"/>
          </a:xfrm>
          <a:prstGeom prst="rect">
            <a:avLst/>
          </a:prstGeom>
          <a:ln w="15875">
            <a:solidFill>
              <a:srgbClr val="CC0000"/>
            </a:solidFill>
            <a:miter lim="800000"/>
            <a:headEnd/>
            <a:tailEnd/>
          </a:ln>
        </p:spPr>
        <p:txBody>
          <a:bodyPr>
            <a:norm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0" indent="0" algn="just">
              <a:buFont typeface="Arial" pitchFamily="34" charset="0"/>
              <a:buNone/>
              <a:defRPr/>
            </a:pPr>
            <a:r>
              <a:rPr lang="en-US" altLang="en-US" sz="833" b="1" u="sng">
                <a:latin typeface="Times New Roman" panose="02020603050405020304" pitchFamily="18" charset="0"/>
                <a:cs typeface="Times New Roman" panose="02020603050405020304" pitchFamily="18" charset="0"/>
              </a:rPr>
              <a:t>Abstract</a:t>
            </a:r>
          </a:p>
          <a:p>
            <a:pPr marL="0" indent="0" algn="just">
              <a:buFont typeface="Arial" pitchFamily="34" charset="0"/>
              <a:buNone/>
              <a:defRPr/>
            </a:pPr>
            <a:r>
              <a:rPr lang="en-US" altLang="en-US" sz="833">
                <a:latin typeface="Times New Roman" panose="02020603050405020304" pitchFamily="18" charset="0"/>
                <a:cs typeface="Times New Roman" panose="02020603050405020304" pitchFamily="18" charset="0"/>
              </a:rPr>
              <a:t>Producing high quality wine is desirable for wineries. Unfortunately, wine quality can only be known after wine has been made and aged. To predict quality, this poster proposed a K-means clustering approach versus the hierarchical clustering approach. K-means algorithm is an iterative algorithm that tries to partition the dataset into K pre-defined distinct non-overlapping clusters. Similarly, Hierarchical clustering is a method of clustering analysis that tries to partition the dataset into clusters. However, hierarchical clustering also tries to build a hierarchy out of the clusters made. The proposed methods use variables such as sulphates, volatile acidity, and residual sugar to predict wine quality. </a:t>
            </a:r>
          </a:p>
          <a:p>
            <a:pPr marL="0" indent="0" algn="just">
              <a:buFont typeface="Arial" pitchFamily="34" charset="0"/>
              <a:buNone/>
              <a:defRPr/>
            </a:pPr>
            <a:endParaRPr lang="en-US" altLang="en-US" sz="833" dirty="0"/>
          </a:p>
        </p:txBody>
      </p:sp>
      <p:sp>
        <p:nvSpPr>
          <p:cNvPr id="6" name="Rectangle 59">
            <a:extLst>
              <a:ext uri="{FF2B5EF4-FFF2-40B4-BE49-F238E27FC236}">
                <a16:creationId xmlns:a16="http://schemas.microsoft.com/office/drawing/2014/main" id="{5C727C88-1717-4CCF-B850-4DE3E1EC6446}"/>
              </a:ext>
            </a:extLst>
          </p:cNvPr>
          <p:cNvSpPr>
            <a:spLocks noChangeArrowheads="1"/>
          </p:cNvSpPr>
          <p:nvPr/>
        </p:nvSpPr>
        <p:spPr bwMode="auto">
          <a:xfrm>
            <a:off x="7765676" y="4983238"/>
            <a:ext cx="2764082" cy="1095658"/>
          </a:xfrm>
          <a:prstGeom prst="rect">
            <a:avLst/>
          </a:prstGeom>
          <a:noFill/>
          <a:ln w="15875">
            <a:solidFill>
              <a:srgbClr val="CC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1432" tIns="45716" rIns="91432" bIns="45716"/>
          <a:lstStyle>
            <a:lvl1pPr defTabSz="4179888" eaLnBrk="0" hangingPunct="0">
              <a:spcBef>
                <a:spcPct val="20000"/>
              </a:spcBef>
              <a:spcAft>
                <a:spcPct val="25000"/>
              </a:spcAft>
              <a:defRPr sz="15400">
                <a:solidFill>
                  <a:schemeClr val="tx1"/>
                </a:solidFill>
                <a:latin typeface="Times New Roman" charset="0"/>
              </a:defRPr>
            </a:lvl1pPr>
            <a:lvl2pPr marL="1828800" indent="-1306513" defTabSz="4179888" eaLnBrk="0" hangingPunct="0">
              <a:spcBef>
                <a:spcPct val="20000"/>
              </a:spcBef>
              <a:buClr>
                <a:srgbClr val="CC0000"/>
              </a:buClr>
              <a:buSzPct val="90000"/>
              <a:buFont typeface="Wingdings" charset="2"/>
              <a:buChar char="§"/>
              <a:defRPr sz="11600">
                <a:solidFill>
                  <a:schemeClr val="tx1"/>
                </a:solidFill>
                <a:latin typeface="Times New Roman" charset="0"/>
              </a:defRPr>
            </a:lvl2pPr>
            <a:lvl3pPr marL="3395663" indent="-1044575" defTabSz="4179888" eaLnBrk="0" hangingPunct="0">
              <a:spcBef>
                <a:spcPct val="40000"/>
              </a:spcBef>
              <a:buChar char="•"/>
              <a:defRPr sz="9600" i="1">
                <a:solidFill>
                  <a:schemeClr val="tx1"/>
                </a:solidFill>
                <a:latin typeface="Times New Roman" charset="0"/>
              </a:defRPr>
            </a:lvl3pPr>
            <a:lvl4pPr marL="5753100" indent="-1044575" defTabSz="4179888" eaLnBrk="0" hangingPunct="0">
              <a:spcBef>
                <a:spcPct val="40000"/>
              </a:spcBef>
              <a:buChar char="–"/>
              <a:defRPr sz="8600">
                <a:solidFill>
                  <a:schemeClr val="tx1"/>
                </a:solidFill>
                <a:latin typeface="Times New Roman" charset="0"/>
              </a:defRPr>
            </a:lvl4pPr>
            <a:lvl5pPr marL="2057400" indent="-228600" defTabSz="4179888" eaLnBrk="0" hangingPunct="0">
              <a:spcBef>
                <a:spcPct val="20000"/>
              </a:spcBef>
              <a:defRPr sz="8600">
                <a:solidFill>
                  <a:schemeClr val="tx1"/>
                </a:solidFill>
                <a:latin typeface="Times New Roman" charset="0"/>
              </a:defRPr>
            </a:lvl5pPr>
            <a:lvl6pPr marL="2514600" indent="-228600" defTabSz="4179888" eaLnBrk="0" fontAlgn="base" hangingPunct="0">
              <a:spcBef>
                <a:spcPct val="20000"/>
              </a:spcBef>
              <a:spcAft>
                <a:spcPct val="0"/>
              </a:spcAft>
              <a:defRPr sz="8600">
                <a:solidFill>
                  <a:schemeClr val="tx1"/>
                </a:solidFill>
                <a:latin typeface="Times New Roman" charset="0"/>
              </a:defRPr>
            </a:lvl6pPr>
            <a:lvl7pPr marL="2971800" indent="-228600" defTabSz="4179888" eaLnBrk="0" fontAlgn="base" hangingPunct="0">
              <a:spcBef>
                <a:spcPct val="20000"/>
              </a:spcBef>
              <a:spcAft>
                <a:spcPct val="0"/>
              </a:spcAft>
              <a:defRPr sz="8600">
                <a:solidFill>
                  <a:schemeClr val="tx1"/>
                </a:solidFill>
                <a:latin typeface="Times New Roman" charset="0"/>
              </a:defRPr>
            </a:lvl7pPr>
            <a:lvl8pPr marL="3429000" indent="-228600" defTabSz="4179888" eaLnBrk="0" fontAlgn="base" hangingPunct="0">
              <a:spcBef>
                <a:spcPct val="20000"/>
              </a:spcBef>
              <a:spcAft>
                <a:spcPct val="0"/>
              </a:spcAft>
              <a:defRPr sz="8600">
                <a:solidFill>
                  <a:schemeClr val="tx1"/>
                </a:solidFill>
                <a:latin typeface="Times New Roman" charset="0"/>
              </a:defRPr>
            </a:lvl8pPr>
            <a:lvl9pPr marL="3886200" indent="-228600" defTabSz="4179888" eaLnBrk="0" fontAlgn="base" hangingPunct="0">
              <a:spcBef>
                <a:spcPct val="20000"/>
              </a:spcBef>
              <a:spcAft>
                <a:spcPct val="0"/>
              </a:spcAft>
              <a:defRPr sz="8600">
                <a:solidFill>
                  <a:schemeClr val="tx1"/>
                </a:solidFill>
                <a:latin typeface="Times New Roman" charset="0"/>
              </a:defRPr>
            </a:lvl9pPr>
          </a:lstStyle>
          <a:p>
            <a:pPr eaLnBrk="1" hangingPunct="1">
              <a:spcAft>
                <a:spcPts val="0"/>
              </a:spcAft>
              <a:defRPr/>
            </a:pPr>
            <a:r>
              <a:rPr lang="en-US" altLang="zh-CN" sz="833" b="1" u="sng" dirty="0"/>
              <a:t>Contribution</a:t>
            </a:r>
            <a:endParaRPr lang="en-US" altLang="zh-CN" sz="750" b="1" u="sng" dirty="0"/>
          </a:p>
          <a:p>
            <a:pPr marL="47617"/>
            <a:r>
              <a:rPr lang="en-US" sz="600" dirty="0"/>
              <a:t>For this dataset, modeling methods used were k-means clustering and hierarchical clustering. The modeling type that best represented this data set, however, was Hierarchical clustering. K Means clustering starts with random choice of clusters, the results produced by running the algorithm multiple times might differ in clusters in other scenarios but showed very little difference in this one. While results are reproducible in Hierarchical clustering and have a more visible view of differences in clusters. So since  hierarchical clustering provides constant results, there was a visualization for the data set rather than the visualization provided by K-means clustering. </a:t>
            </a:r>
          </a:p>
          <a:p>
            <a:pPr marL="47617"/>
            <a:endParaRPr lang="en-US" sz="750" dirty="0"/>
          </a:p>
        </p:txBody>
      </p:sp>
      <p:sp>
        <p:nvSpPr>
          <p:cNvPr id="7" name="Rectangle 60">
            <a:extLst>
              <a:ext uri="{FF2B5EF4-FFF2-40B4-BE49-F238E27FC236}">
                <a16:creationId xmlns:a16="http://schemas.microsoft.com/office/drawing/2014/main" id="{79A21426-4C57-4166-BFD1-DFEBFC2C1F8F}"/>
              </a:ext>
            </a:extLst>
          </p:cNvPr>
          <p:cNvSpPr>
            <a:spLocks noChangeArrowheads="1"/>
          </p:cNvSpPr>
          <p:nvPr/>
        </p:nvSpPr>
        <p:spPr bwMode="auto">
          <a:xfrm>
            <a:off x="7765676" y="6105585"/>
            <a:ext cx="2767376" cy="675882"/>
          </a:xfrm>
          <a:prstGeom prst="rect">
            <a:avLst/>
          </a:prstGeom>
          <a:noFill/>
          <a:ln w="15875">
            <a:solidFill>
              <a:schemeClr val="accent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91432" tIns="45716" rIns="91432" bIns="45716"/>
          <a:lstStyle>
            <a:lvl1pPr defTabSz="4179888">
              <a:spcBef>
                <a:spcPct val="20000"/>
              </a:spcBef>
              <a:spcAft>
                <a:spcPct val="25000"/>
              </a:spcAft>
              <a:defRPr sz="15400">
                <a:solidFill>
                  <a:schemeClr val="tx1"/>
                </a:solidFill>
                <a:latin typeface="Times New Roman" panose="02020603050405020304" pitchFamily="18" charset="0"/>
              </a:defRPr>
            </a:lvl1pPr>
            <a:lvl2pPr marL="1828800" indent="-1306513" defTabSz="4179888">
              <a:spcBef>
                <a:spcPct val="20000"/>
              </a:spcBef>
              <a:buClr>
                <a:srgbClr val="CC0000"/>
              </a:buClr>
              <a:buSzPct val="90000"/>
              <a:buFont typeface="Wingdings" pitchFamily="2" charset="2"/>
              <a:buChar char="§"/>
              <a:defRPr sz="11600">
                <a:solidFill>
                  <a:schemeClr val="tx1"/>
                </a:solidFill>
                <a:latin typeface="Times New Roman" panose="02020603050405020304" pitchFamily="18" charset="0"/>
              </a:defRPr>
            </a:lvl2pPr>
            <a:lvl3pPr marL="3395663" indent="-1044575" defTabSz="4179888">
              <a:spcBef>
                <a:spcPct val="40000"/>
              </a:spcBef>
              <a:buChar char="•"/>
              <a:defRPr sz="9600" i="1">
                <a:solidFill>
                  <a:schemeClr val="tx1"/>
                </a:solidFill>
                <a:latin typeface="Times New Roman" panose="02020603050405020304" pitchFamily="18" charset="0"/>
              </a:defRPr>
            </a:lvl3pPr>
            <a:lvl4pPr marL="5753100" indent="-1044575" defTabSz="4179888">
              <a:spcBef>
                <a:spcPct val="40000"/>
              </a:spcBef>
              <a:buChar char="–"/>
              <a:defRPr sz="8600">
                <a:solidFill>
                  <a:schemeClr val="tx1"/>
                </a:solidFill>
                <a:latin typeface="Times New Roman" panose="02020603050405020304" pitchFamily="18" charset="0"/>
              </a:defRPr>
            </a:lvl4pPr>
            <a:lvl5pPr marL="2057400" indent="-228600" defTabSz="4179888">
              <a:spcBef>
                <a:spcPct val="20000"/>
              </a:spcBef>
              <a:defRPr sz="8600">
                <a:solidFill>
                  <a:schemeClr val="tx1"/>
                </a:solidFill>
                <a:latin typeface="Times New Roman" panose="02020603050405020304" pitchFamily="18" charset="0"/>
              </a:defRPr>
            </a:lvl5pPr>
            <a:lvl6pPr marL="2514600" indent="-228600" defTabSz="4179888" eaLnBrk="0" fontAlgn="base" hangingPunct="0">
              <a:spcBef>
                <a:spcPct val="20000"/>
              </a:spcBef>
              <a:spcAft>
                <a:spcPct val="0"/>
              </a:spcAft>
              <a:defRPr sz="8600">
                <a:solidFill>
                  <a:schemeClr val="tx1"/>
                </a:solidFill>
                <a:latin typeface="Times New Roman" panose="02020603050405020304" pitchFamily="18" charset="0"/>
              </a:defRPr>
            </a:lvl6pPr>
            <a:lvl7pPr marL="2971800" indent="-228600" defTabSz="4179888" eaLnBrk="0" fontAlgn="base" hangingPunct="0">
              <a:spcBef>
                <a:spcPct val="20000"/>
              </a:spcBef>
              <a:spcAft>
                <a:spcPct val="0"/>
              </a:spcAft>
              <a:defRPr sz="8600">
                <a:solidFill>
                  <a:schemeClr val="tx1"/>
                </a:solidFill>
                <a:latin typeface="Times New Roman" panose="02020603050405020304" pitchFamily="18" charset="0"/>
              </a:defRPr>
            </a:lvl7pPr>
            <a:lvl8pPr marL="3429000" indent="-228600" defTabSz="4179888" eaLnBrk="0" fontAlgn="base" hangingPunct="0">
              <a:spcBef>
                <a:spcPct val="20000"/>
              </a:spcBef>
              <a:spcAft>
                <a:spcPct val="0"/>
              </a:spcAft>
              <a:defRPr sz="8600">
                <a:solidFill>
                  <a:schemeClr val="tx1"/>
                </a:solidFill>
                <a:latin typeface="Times New Roman" panose="02020603050405020304" pitchFamily="18" charset="0"/>
              </a:defRPr>
            </a:lvl8pPr>
            <a:lvl9pPr marL="3886200" indent="-228600" defTabSz="4179888" eaLnBrk="0" fontAlgn="base" hangingPunct="0">
              <a:spcBef>
                <a:spcPct val="20000"/>
              </a:spcBef>
              <a:spcAft>
                <a:spcPct val="0"/>
              </a:spcAft>
              <a:defRPr sz="8600">
                <a:solidFill>
                  <a:schemeClr val="tx1"/>
                </a:solidFill>
                <a:latin typeface="Times New Roman" panose="02020603050405020304" pitchFamily="18" charset="0"/>
              </a:defRPr>
            </a:lvl9pPr>
          </a:lstStyle>
          <a:p>
            <a:pPr eaLnBrk="1" hangingPunct="1"/>
            <a:r>
              <a:rPr lang="en-US" altLang="en-US" sz="750" b="1" u="sng" dirty="0"/>
              <a:t>Ack</a:t>
            </a:r>
            <a:r>
              <a:rPr lang="en-US" altLang="zh-CN" sz="750" b="1" u="sng" dirty="0"/>
              <a:t>nowledgment</a:t>
            </a:r>
            <a:endParaRPr lang="en-US" altLang="en-US" sz="750" b="1" u="sng" dirty="0"/>
          </a:p>
          <a:p>
            <a:r>
              <a:rPr lang="en-US" sz="750" dirty="0"/>
              <a:t>This data set was provided by P. Cortez, A. </a:t>
            </a:r>
            <a:r>
              <a:rPr lang="en-US" sz="750" dirty="0" err="1"/>
              <a:t>Cerdeira</a:t>
            </a:r>
            <a:r>
              <a:rPr lang="en-US" sz="750" dirty="0"/>
              <a:t>, F. Almeida, T. Matos and J. Reis. Modeling wine preferences by data mining from physicochemical properties. We thank the authors for their detailed dataset.</a:t>
            </a:r>
          </a:p>
          <a:p>
            <a:endParaRPr lang="en-US" sz="750" dirty="0"/>
          </a:p>
          <a:p>
            <a:pPr eaLnBrk="1" hangingPunct="1"/>
            <a:endParaRPr lang="en-US" altLang="en-US" sz="750" dirty="0"/>
          </a:p>
          <a:p>
            <a:pPr>
              <a:buFontTx/>
              <a:buChar char="•"/>
            </a:pPr>
            <a:endParaRPr lang="en-US" altLang="en-US" sz="750" dirty="0"/>
          </a:p>
          <a:p>
            <a:pPr eaLnBrk="1" hangingPunct="1">
              <a:buFontTx/>
              <a:buChar char="•"/>
            </a:pPr>
            <a:endParaRPr lang="en-US" altLang="en-US" sz="750" dirty="0"/>
          </a:p>
        </p:txBody>
      </p:sp>
      <p:sp>
        <p:nvSpPr>
          <p:cNvPr id="8" name="Rectangle 73">
            <a:extLst>
              <a:ext uri="{FF2B5EF4-FFF2-40B4-BE49-F238E27FC236}">
                <a16:creationId xmlns:a16="http://schemas.microsoft.com/office/drawing/2014/main" id="{9073D79D-8099-417A-977B-57E97C640632}"/>
              </a:ext>
            </a:extLst>
          </p:cNvPr>
          <p:cNvSpPr>
            <a:spLocks noChangeArrowheads="1"/>
          </p:cNvSpPr>
          <p:nvPr/>
        </p:nvSpPr>
        <p:spPr bwMode="auto">
          <a:xfrm>
            <a:off x="1690501" y="2871502"/>
            <a:ext cx="3399028" cy="2070287"/>
          </a:xfrm>
          <a:prstGeom prst="rect">
            <a:avLst/>
          </a:prstGeom>
          <a:noFill/>
          <a:ln w="15875">
            <a:solidFill>
              <a:srgbClr val="CC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87078" tIns="43539" rIns="87078" bIns="43539"/>
          <a:lstStyle>
            <a:lvl1pPr defTabSz="4179888" eaLnBrk="0" hangingPunct="0">
              <a:spcBef>
                <a:spcPct val="20000"/>
              </a:spcBef>
              <a:spcAft>
                <a:spcPct val="25000"/>
              </a:spcAft>
              <a:defRPr sz="15400">
                <a:solidFill>
                  <a:schemeClr val="tx1"/>
                </a:solidFill>
                <a:latin typeface="Times New Roman" charset="0"/>
              </a:defRPr>
            </a:lvl1pPr>
            <a:lvl2pPr marL="1828800" indent="-1306513" defTabSz="4179888" eaLnBrk="0" hangingPunct="0">
              <a:spcBef>
                <a:spcPct val="20000"/>
              </a:spcBef>
              <a:buClr>
                <a:srgbClr val="CC0000"/>
              </a:buClr>
              <a:buSzPct val="90000"/>
              <a:buFont typeface="Wingdings" charset="2"/>
              <a:buChar char="§"/>
              <a:defRPr sz="11600">
                <a:solidFill>
                  <a:schemeClr val="tx1"/>
                </a:solidFill>
                <a:latin typeface="Times New Roman" charset="0"/>
              </a:defRPr>
            </a:lvl2pPr>
            <a:lvl3pPr marL="3395663" indent="-1044575" defTabSz="4179888" eaLnBrk="0" hangingPunct="0">
              <a:spcBef>
                <a:spcPct val="40000"/>
              </a:spcBef>
              <a:buChar char="•"/>
              <a:defRPr sz="9600" i="1">
                <a:solidFill>
                  <a:schemeClr val="tx1"/>
                </a:solidFill>
                <a:latin typeface="Times New Roman" charset="0"/>
              </a:defRPr>
            </a:lvl3pPr>
            <a:lvl4pPr marL="5753100" indent="-1044575" defTabSz="4179888" eaLnBrk="0" hangingPunct="0">
              <a:spcBef>
                <a:spcPct val="40000"/>
              </a:spcBef>
              <a:buChar char="–"/>
              <a:defRPr sz="8600">
                <a:solidFill>
                  <a:schemeClr val="tx1"/>
                </a:solidFill>
                <a:latin typeface="Times New Roman" charset="0"/>
              </a:defRPr>
            </a:lvl4pPr>
            <a:lvl5pPr marL="2057400" indent="-228600" defTabSz="4179888" eaLnBrk="0" hangingPunct="0">
              <a:spcBef>
                <a:spcPct val="20000"/>
              </a:spcBef>
              <a:defRPr sz="8600">
                <a:solidFill>
                  <a:schemeClr val="tx1"/>
                </a:solidFill>
                <a:latin typeface="Times New Roman" charset="0"/>
              </a:defRPr>
            </a:lvl5pPr>
            <a:lvl6pPr marL="2514600" indent="-228600" defTabSz="4179888" eaLnBrk="0" fontAlgn="base" hangingPunct="0">
              <a:spcBef>
                <a:spcPct val="20000"/>
              </a:spcBef>
              <a:spcAft>
                <a:spcPct val="0"/>
              </a:spcAft>
              <a:defRPr sz="8600">
                <a:solidFill>
                  <a:schemeClr val="tx1"/>
                </a:solidFill>
                <a:latin typeface="Times New Roman" charset="0"/>
              </a:defRPr>
            </a:lvl6pPr>
            <a:lvl7pPr marL="2971800" indent="-228600" defTabSz="4179888" eaLnBrk="0" fontAlgn="base" hangingPunct="0">
              <a:spcBef>
                <a:spcPct val="20000"/>
              </a:spcBef>
              <a:spcAft>
                <a:spcPct val="0"/>
              </a:spcAft>
              <a:defRPr sz="8600">
                <a:solidFill>
                  <a:schemeClr val="tx1"/>
                </a:solidFill>
                <a:latin typeface="Times New Roman" charset="0"/>
              </a:defRPr>
            </a:lvl7pPr>
            <a:lvl8pPr marL="3429000" indent="-228600" defTabSz="4179888" eaLnBrk="0" fontAlgn="base" hangingPunct="0">
              <a:spcBef>
                <a:spcPct val="20000"/>
              </a:spcBef>
              <a:spcAft>
                <a:spcPct val="0"/>
              </a:spcAft>
              <a:defRPr sz="8600">
                <a:solidFill>
                  <a:schemeClr val="tx1"/>
                </a:solidFill>
                <a:latin typeface="Times New Roman" charset="0"/>
              </a:defRPr>
            </a:lvl8pPr>
            <a:lvl9pPr marL="3886200" indent="-228600" defTabSz="4179888" eaLnBrk="0" fontAlgn="base" hangingPunct="0">
              <a:spcBef>
                <a:spcPct val="20000"/>
              </a:spcBef>
              <a:spcAft>
                <a:spcPct val="0"/>
              </a:spcAft>
              <a:defRPr sz="8600">
                <a:solidFill>
                  <a:schemeClr val="tx1"/>
                </a:solidFill>
                <a:latin typeface="Times New Roman" charset="0"/>
              </a:defRPr>
            </a:lvl9pPr>
          </a:lstStyle>
          <a:p>
            <a:pPr eaLnBrk="1" hangingPunct="1">
              <a:defRPr/>
            </a:pPr>
            <a:r>
              <a:rPr lang="en-US" altLang="zh-CN" sz="833" b="1" u="sng" dirty="0">
                <a:latin typeface="Times New Roman" panose="02020603050405020304" pitchFamily="18" charset="0"/>
              </a:rPr>
              <a:t>Wine Dataset</a:t>
            </a:r>
            <a:endParaRPr lang="en-US" altLang="en-US" sz="750" b="1" u="sng" dirty="0"/>
          </a:p>
          <a:p>
            <a:pPr eaLnBrk="1" hangingPunct="1">
              <a:defRPr/>
            </a:pPr>
            <a:endParaRPr lang="en-US" altLang="en-US" sz="500" dirty="0"/>
          </a:p>
        </p:txBody>
      </p:sp>
      <p:sp>
        <p:nvSpPr>
          <p:cNvPr id="9" name="TextBox 8">
            <a:extLst>
              <a:ext uri="{FF2B5EF4-FFF2-40B4-BE49-F238E27FC236}">
                <a16:creationId xmlns:a16="http://schemas.microsoft.com/office/drawing/2014/main" id="{4C6DFDA4-304C-4AF8-BDBA-98C692650F96}"/>
              </a:ext>
            </a:extLst>
          </p:cNvPr>
          <p:cNvSpPr txBox="1">
            <a:spLocks noChangeArrowheads="1"/>
          </p:cNvSpPr>
          <p:nvPr/>
        </p:nvSpPr>
        <p:spPr bwMode="auto">
          <a:xfrm>
            <a:off x="4803018" y="883245"/>
            <a:ext cx="2374369" cy="214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792" i="1" dirty="0">
                <a:ea typeface="宋体" panose="02010600030101010101" pitchFamily="2" charset="-122"/>
              </a:rPr>
              <a:t>Computer</a:t>
            </a:r>
            <a:r>
              <a:rPr lang="zh-CN" altLang="en-US" sz="792" i="1" dirty="0">
                <a:ea typeface="宋体" panose="02010600030101010101" pitchFamily="2" charset="-122"/>
              </a:rPr>
              <a:t> </a:t>
            </a:r>
            <a:r>
              <a:rPr lang="en-US" altLang="zh-CN" sz="792" i="1" dirty="0">
                <a:ea typeface="宋体" panose="02010600030101010101" pitchFamily="2" charset="-122"/>
              </a:rPr>
              <a:t>Science</a:t>
            </a:r>
            <a:r>
              <a:rPr lang="zh-CN" altLang="en-US" sz="792" i="1" dirty="0">
                <a:ea typeface="宋体" panose="02010600030101010101" pitchFamily="2" charset="-122"/>
              </a:rPr>
              <a:t> </a:t>
            </a:r>
            <a:r>
              <a:rPr lang="en-US" altLang="zh-CN" sz="792" i="1" dirty="0">
                <a:ea typeface="宋体" panose="02010600030101010101" pitchFamily="2" charset="-122"/>
              </a:rPr>
              <a:t>Department,</a:t>
            </a:r>
            <a:r>
              <a:rPr lang="zh-CN" altLang="en-US" sz="792" i="1" dirty="0">
                <a:ea typeface="宋体" panose="02010600030101010101" pitchFamily="2" charset="-122"/>
              </a:rPr>
              <a:t> </a:t>
            </a:r>
            <a:r>
              <a:rPr lang="en-US" altLang="zh-CN" sz="792" i="1" dirty="0">
                <a:ea typeface="宋体" panose="02010600030101010101" pitchFamily="2" charset="-122"/>
              </a:rPr>
              <a:t>Texas</a:t>
            </a:r>
            <a:r>
              <a:rPr lang="zh-CN" altLang="en-US" sz="792" i="1" dirty="0">
                <a:ea typeface="宋体" panose="02010600030101010101" pitchFamily="2" charset="-122"/>
              </a:rPr>
              <a:t> </a:t>
            </a:r>
            <a:r>
              <a:rPr lang="en-US" altLang="zh-CN" sz="792" i="1" dirty="0">
                <a:ea typeface="宋体" panose="02010600030101010101" pitchFamily="2" charset="-122"/>
              </a:rPr>
              <a:t>Tech</a:t>
            </a:r>
            <a:r>
              <a:rPr lang="zh-CN" altLang="en-US" sz="792" i="1" dirty="0">
                <a:ea typeface="宋体" panose="02010600030101010101" pitchFamily="2" charset="-122"/>
              </a:rPr>
              <a:t> </a:t>
            </a:r>
            <a:r>
              <a:rPr lang="en-US" altLang="zh-CN" sz="792" i="1" dirty="0">
                <a:ea typeface="宋体" panose="02010600030101010101" pitchFamily="2" charset="-122"/>
              </a:rPr>
              <a:t>University</a:t>
            </a:r>
            <a:endParaRPr lang="en-US" altLang="en-US" sz="792" i="1" dirty="0"/>
          </a:p>
        </p:txBody>
      </p:sp>
      <p:sp>
        <p:nvSpPr>
          <p:cNvPr id="10" name="TextBox 9">
            <a:extLst>
              <a:ext uri="{FF2B5EF4-FFF2-40B4-BE49-F238E27FC236}">
                <a16:creationId xmlns:a16="http://schemas.microsoft.com/office/drawing/2014/main" id="{C6AFE979-EF12-491A-A5E5-9697A6386AFC}"/>
              </a:ext>
            </a:extLst>
          </p:cNvPr>
          <p:cNvSpPr txBox="1">
            <a:spLocks noChangeArrowheads="1"/>
          </p:cNvSpPr>
          <p:nvPr/>
        </p:nvSpPr>
        <p:spPr bwMode="auto">
          <a:xfrm>
            <a:off x="5056687" y="756702"/>
            <a:ext cx="1931940" cy="214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792" dirty="0">
                <a:ea typeface="굴림" panose="020B0600000101010101" pitchFamily="34" charset="-127"/>
              </a:rPr>
              <a:t>Lora Milam, Sally Comer, and </a:t>
            </a:r>
            <a:r>
              <a:rPr lang="en-US" altLang="zh-CN" sz="792" dirty="0" err="1">
                <a:ea typeface="굴림" panose="020B0600000101010101" pitchFamily="34" charset="-127"/>
              </a:rPr>
              <a:t>Payal</a:t>
            </a:r>
            <a:r>
              <a:rPr lang="en-US" altLang="zh-CN" sz="792" dirty="0">
                <a:ea typeface="굴림" panose="020B0600000101010101" pitchFamily="34" charset="-127"/>
              </a:rPr>
              <a:t> </a:t>
            </a:r>
            <a:r>
              <a:rPr lang="en-US" altLang="zh-CN" sz="792" dirty="0" err="1">
                <a:ea typeface="굴림" panose="020B0600000101010101" pitchFamily="34" charset="-127"/>
              </a:rPr>
              <a:t>Pawar</a:t>
            </a:r>
            <a:r>
              <a:rPr lang="en-US" altLang="zh-CN" sz="792" dirty="0">
                <a:ea typeface="굴림" panose="020B0600000101010101" pitchFamily="34" charset="-127"/>
              </a:rPr>
              <a:t> </a:t>
            </a:r>
          </a:p>
        </p:txBody>
      </p:sp>
      <p:sp>
        <p:nvSpPr>
          <p:cNvPr id="11" name="Rectangle 73">
            <a:extLst>
              <a:ext uri="{FF2B5EF4-FFF2-40B4-BE49-F238E27FC236}">
                <a16:creationId xmlns:a16="http://schemas.microsoft.com/office/drawing/2014/main" id="{D9747F30-3AE2-424A-992B-C255071C5A20}"/>
              </a:ext>
            </a:extLst>
          </p:cNvPr>
          <p:cNvSpPr>
            <a:spLocks noChangeArrowheads="1"/>
          </p:cNvSpPr>
          <p:nvPr/>
        </p:nvSpPr>
        <p:spPr bwMode="auto">
          <a:xfrm>
            <a:off x="5128966" y="1181867"/>
            <a:ext cx="5402516" cy="3769778"/>
          </a:xfrm>
          <a:prstGeom prst="rect">
            <a:avLst/>
          </a:prstGeom>
          <a:noFill/>
          <a:ln w="15875">
            <a:solidFill>
              <a:srgbClr val="CC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87078" tIns="43539" rIns="87078" bIns="43539"/>
          <a:lstStyle>
            <a:lvl1pPr defTabSz="4179888" eaLnBrk="0" hangingPunct="0">
              <a:spcBef>
                <a:spcPct val="20000"/>
              </a:spcBef>
              <a:spcAft>
                <a:spcPct val="25000"/>
              </a:spcAft>
              <a:defRPr sz="15400">
                <a:solidFill>
                  <a:schemeClr val="tx1"/>
                </a:solidFill>
                <a:latin typeface="Times New Roman" charset="0"/>
              </a:defRPr>
            </a:lvl1pPr>
            <a:lvl2pPr marL="1828800" indent="-1306513" defTabSz="4179888" eaLnBrk="0" hangingPunct="0">
              <a:spcBef>
                <a:spcPct val="20000"/>
              </a:spcBef>
              <a:buClr>
                <a:srgbClr val="CC0000"/>
              </a:buClr>
              <a:buSzPct val="90000"/>
              <a:buFont typeface="Wingdings" charset="2"/>
              <a:buChar char="§"/>
              <a:defRPr sz="11600">
                <a:solidFill>
                  <a:schemeClr val="tx1"/>
                </a:solidFill>
                <a:latin typeface="Times New Roman" charset="0"/>
              </a:defRPr>
            </a:lvl2pPr>
            <a:lvl3pPr marL="3395663" indent="-1044575" defTabSz="4179888" eaLnBrk="0" hangingPunct="0">
              <a:spcBef>
                <a:spcPct val="40000"/>
              </a:spcBef>
              <a:buChar char="•"/>
              <a:defRPr sz="9600" i="1">
                <a:solidFill>
                  <a:schemeClr val="tx1"/>
                </a:solidFill>
                <a:latin typeface="Times New Roman" charset="0"/>
              </a:defRPr>
            </a:lvl3pPr>
            <a:lvl4pPr marL="5753100" indent="-1044575" defTabSz="4179888" eaLnBrk="0" hangingPunct="0">
              <a:spcBef>
                <a:spcPct val="40000"/>
              </a:spcBef>
              <a:buChar char="–"/>
              <a:defRPr sz="8600">
                <a:solidFill>
                  <a:schemeClr val="tx1"/>
                </a:solidFill>
                <a:latin typeface="Times New Roman" charset="0"/>
              </a:defRPr>
            </a:lvl4pPr>
            <a:lvl5pPr marL="2057400" indent="-228600" defTabSz="4179888" eaLnBrk="0" hangingPunct="0">
              <a:spcBef>
                <a:spcPct val="20000"/>
              </a:spcBef>
              <a:defRPr sz="8600">
                <a:solidFill>
                  <a:schemeClr val="tx1"/>
                </a:solidFill>
                <a:latin typeface="Times New Roman" charset="0"/>
              </a:defRPr>
            </a:lvl5pPr>
            <a:lvl6pPr marL="2514600" indent="-228600" defTabSz="4179888" eaLnBrk="0" fontAlgn="base" hangingPunct="0">
              <a:spcBef>
                <a:spcPct val="20000"/>
              </a:spcBef>
              <a:spcAft>
                <a:spcPct val="0"/>
              </a:spcAft>
              <a:defRPr sz="8600">
                <a:solidFill>
                  <a:schemeClr val="tx1"/>
                </a:solidFill>
                <a:latin typeface="Times New Roman" charset="0"/>
              </a:defRPr>
            </a:lvl6pPr>
            <a:lvl7pPr marL="2971800" indent="-228600" defTabSz="4179888" eaLnBrk="0" fontAlgn="base" hangingPunct="0">
              <a:spcBef>
                <a:spcPct val="20000"/>
              </a:spcBef>
              <a:spcAft>
                <a:spcPct val="0"/>
              </a:spcAft>
              <a:defRPr sz="8600">
                <a:solidFill>
                  <a:schemeClr val="tx1"/>
                </a:solidFill>
                <a:latin typeface="Times New Roman" charset="0"/>
              </a:defRPr>
            </a:lvl7pPr>
            <a:lvl8pPr marL="3429000" indent="-228600" defTabSz="4179888" eaLnBrk="0" fontAlgn="base" hangingPunct="0">
              <a:spcBef>
                <a:spcPct val="20000"/>
              </a:spcBef>
              <a:spcAft>
                <a:spcPct val="0"/>
              </a:spcAft>
              <a:defRPr sz="8600">
                <a:solidFill>
                  <a:schemeClr val="tx1"/>
                </a:solidFill>
                <a:latin typeface="Times New Roman" charset="0"/>
              </a:defRPr>
            </a:lvl8pPr>
            <a:lvl9pPr marL="3886200" indent="-228600" defTabSz="4179888" eaLnBrk="0" fontAlgn="base" hangingPunct="0">
              <a:spcBef>
                <a:spcPct val="20000"/>
              </a:spcBef>
              <a:spcAft>
                <a:spcPct val="0"/>
              </a:spcAft>
              <a:defRPr sz="8600">
                <a:solidFill>
                  <a:schemeClr val="tx1"/>
                </a:solidFill>
                <a:latin typeface="Times New Roman" charset="0"/>
              </a:defRPr>
            </a:lvl9pPr>
          </a:lstStyle>
          <a:p>
            <a:pPr eaLnBrk="1" hangingPunct="1">
              <a:defRPr/>
            </a:pPr>
            <a:r>
              <a:rPr lang="en-US" altLang="en-US" sz="833" b="1" u="sng" dirty="0"/>
              <a:t>Method and Proposed Model Comparison </a:t>
            </a:r>
          </a:p>
          <a:p>
            <a:pPr eaLnBrk="1" hangingPunct="1">
              <a:defRPr/>
            </a:pPr>
            <a:endParaRPr lang="en-US" altLang="en-US" sz="500" dirty="0"/>
          </a:p>
        </p:txBody>
      </p:sp>
      <p:sp>
        <p:nvSpPr>
          <p:cNvPr id="12" name="Rectangle 73">
            <a:extLst>
              <a:ext uri="{FF2B5EF4-FFF2-40B4-BE49-F238E27FC236}">
                <a16:creationId xmlns:a16="http://schemas.microsoft.com/office/drawing/2014/main" id="{CB11AD02-AF32-4A5F-A34A-B0C5B6317DA5}"/>
              </a:ext>
            </a:extLst>
          </p:cNvPr>
          <p:cNvSpPr>
            <a:spLocks noChangeArrowheads="1"/>
          </p:cNvSpPr>
          <p:nvPr/>
        </p:nvSpPr>
        <p:spPr bwMode="auto">
          <a:xfrm>
            <a:off x="1690501" y="4988057"/>
            <a:ext cx="6024560" cy="1791223"/>
          </a:xfrm>
          <a:prstGeom prst="rect">
            <a:avLst/>
          </a:prstGeom>
          <a:noFill/>
          <a:ln w="15875">
            <a:solidFill>
              <a:srgbClr val="CC0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lIns="87078" tIns="43539" rIns="87078" bIns="43539"/>
          <a:lstStyle>
            <a:lvl1pPr defTabSz="4179888" eaLnBrk="0" hangingPunct="0">
              <a:spcBef>
                <a:spcPct val="20000"/>
              </a:spcBef>
              <a:spcAft>
                <a:spcPct val="25000"/>
              </a:spcAft>
              <a:defRPr sz="15400">
                <a:solidFill>
                  <a:schemeClr val="tx1"/>
                </a:solidFill>
                <a:latin typeface="Times New Roman" charset="0"/>
              </a:defRPr>
            </a:lvl1pPr>
            <a:lvl2pPr marL="1828800" indent="-1306513" defTabSz="4179888" eaLnBrk="0" hangingPunct="0">
              <a:spcBef>
                <a:spcPct val="20000"/>
              </a:spcBef>
              <a:buClr>
                <a:srgbClr val="CC0000"/>
              </a:buClr>
              <a:buSzPct val="90000"/>
              <a:buFont typeface="Wingdings" charset="2"/>
              <a:buChar char="§"/>
              <a:defRPr sz="11600">
                <a:solidFill>
                  <a:schemeClr val="tx1"/>
                </a:solidFill>
                <a:latin typeface="Times New Roman" charset="0"/>
              </a:defRPr>
            </a:lvl2pPr>
            <a:lvl3pPr marL="3395663" indent="-1044575" defTabSz="4179888" eaLnBrk="0" hangingPunct="0">
              <a:spcBef>
                <a:spcPct val="40000"/>
              </a:spcBef>
              <a:buChar char="•"/>
              <a:defRPr sz="9600" i="1">
                <a:solidFill>
                  <a:schemeClr val="tx1"/>
                </a:solidFill>
                <a:latin typeface="Times New Roman" charset="0"/>
              </a:defRPr>
            </a:lvl3pPr>
            <a:lvl4pPr marL="5753100" indent="-1044575" defTabSz="4179888" eaLnBrk="0" hangingPunct="0">
              <a:spcBef>
                <a:spcPct val="40000"/>
              </a:spcBef>
              <a:buChar char="–"/>
              <a:defRPr sz="8600">
                <a:solidFill>
                  <a:schemeClr val="tx1"/>
                </a:solidFill>
                <a:latin typeface="Times New Roman" charset="0"/>
              </a:defRPr>
            </a:lvl4pPr>
            <a:lvl5pPr marL="2057400" indent="-228600" defTabSz="4179888" eaLnBrk="0" hangingPunct="0">
              <a:spcBef>
                <a:spcPct val="20000"/>
              </a:spcBef>
              <a:defRPr sz="8600">
                <a:solidFill>
                  <a:schemeClr val="tx1"/>
                </a:solidFill>
                <a:latin typeface="Times New Roman" charset="0"/>
              </a:defRPr>
            </a:lvl5pPr>
            <a:lvl6pPr marL="2514600" indent="-228600" defTabSz="4179888" eaLnBrk="0" fontAlgn="base" hangingPunct="0">
              <a:spcBef>
                <a:spcPct val="20000"/>
              </a:spcBef>
              <a:spcAft>
                <a:spcPct val="0"/>
              </a:spcAft>
              <a:defRPr sz="8600">
                <a:solidFill>
                  <a:schemeClr val="tx1"/>
                </a:solidFill>
                <a:latin typeface="Times New Roman" charset="0"/>
              </a:defRPr>
            </a:lvl6pPr>
            <a:lvl7pPr marL="2971800" indent="-228600" defTabSz="4179888" eaLnBrk="0" fontAlgn="base" hangingPunct="0">
              <a:spcBef>
                <a:spcPct val="20000"/>
              </a:spcBef>
              <a:spcAft>
                <a:spcPct val="0"/>
              </a:spcAft>
              <a:defRPr sz="8600">
                <a:solidFill>
                  <a:schemeClr val="tx1"/>
                </a:solidFill>
                <a:latin typeface="Times New Roman" charset="0"/>
              </a:defRPr>
            </a:lvl7pPr>
            <a:lvl8pPr marL="3429000" indent="-228600" defTabSz="4179888" eaLnBrk="0" fontAlgn="base" hangingPunct="0">
              <a:spcBef>
                <a:spcPct val="20000"/>
              </a:spcBef>
              <a:spcAft>
                <a:spcPct val="0"/>
              </a:spcAft>
              <a:defRPr sz="8600">
                <a:solidFill>
                  <a:schemeClr val="tx1"/>
                </a:solidFill>
                <a:latin typeface="Times New Roman" charset="0"/>
              </a:defRPr>
            </a:lvl8pPr>
            <a:lvl9pPr marL="3886200" indent="-228600" defTabSz="4179888" eaLnBrk="0" fontAlgn="base" hangingPunct="0">
              <a:spcBef>
                <a:spcPct val="20000"/>
              </a:spcBef>
              <a:spcAft>
                <a:spcPct val="0"/>
              </a:spcAft>
              <a:defRPr sz="8600">
                <a:solidFill>
                  <a:schemeClr val="tx1"/>
                </a:solidFill>
                <a:latin typeface="Times New Roman" charset="0"/>
              </a:defRPr>
            </a:lvl9pPr>
          </a:lstStyle>
          <a:p>
            <a:pPr eaLnBrk="1" hangingPunct="1">
              <a:defRPr/>
            </a:pPr>
            <a:r>
              <a:rPr lang="en-US" altLang="zh-CN" sz="833" b="1" u="sng" dirty="0"/>
              <a:t>Experimental</a:t>
            </a:r>
            <a:r>
              <a:rPr lang="zh-CN" altLang="en-US" sz="750" b="1" u="sng" dirty="0"/>
              <a:t> </a:t>
            </a:r>
            <a:r>
              <a:rPr lang="en-US" altLang="zh-CN" sz="750" b="1" u="sng" dirty="0"/>
              <a:t>Results</a:t>
            </a:r>
            <a:endParaRPr lang="en-US" altLang="en-US" sz="750" b="1" u="sng" dirty="0"/>
          </a:p>
          <a:p>
            <a:pPr eaLnBrk="1" hangingPunct="1">
              <a:defRPr/>
            </a:pPr>
            <a:endParaRPr lang="en-US" altLang="en-US" sz="500" dirty="0"/>
          </a:p>
        </p:txBody>
      </p:sp>
      <p:sp>
        <p:nvSpPr>
          <p:cNvPr id="14" name="TextBox 9">
            <a:extLst>
              <a:ext uri="{FF2B5EF4-FFF2-40B4-BE49-F238E27FC236}">
                <a16:creationId xmlns:a16="http://schemas.microsoft.com/office/drawing/2014/main" id="{F2F1EFC9-689D-4AF7-A510-2972A907476A}"/>
              </a:ext>
            </a:extLst>
          </p:cNvPr>
          <p:cNvSpPr txBox="1">
            <a:spLocks noChangeArrowheads="1"/>
          </p:cNvSpPr>
          <p:nvPr/>
        </p:nvSpPr>
        <p:spPr bwMode="auto">
          <a:xfrm>
            <a:off x="5897837" y="888118"/>
            <a:ext cx="184730" cy="2142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endParaRPr lang="en-US" altLang="ko-KR" sz="792" dirty="0">
              <a:ea typeface="굴림" panose="020B0600000101010101" pitchFamily="34" charset="-127"/>
            </a:endParaRPr>
          </a:p>
        </p:txBody>
      </p:sp>
      <p:sp>
        <p:nvSpPr>
          <p:cNvPr id="15" name="TextBox 14">
            <a:extLst>
              <a:ext uri="{FF2B5EF4-FFF2-40B4-BE49-F238E27FC236}">
                <a16:creationId xmlns:a16="http://schemas.microsoft.com/office/drawing/2014/main" id="{B2B8AE15-46A7-4905-A1C1-0D10DD2B6F8A}"/>
              </a:ext>
            </a:extLst>
          </p:cNvPr>
          <p:cNvSpPr txBox="1">
            <a:spLocks/>
          </p:cNvSpPr>
          <p:nvPr/>
        </p:nvSpPr>
        <p:spPr>
          <a:xfrm>
            <a:off x="7293057" y="1614158"/>
            <a:ext cx="1061509" cy="194990"/>
          </a:xfrm>
          <a:prstGeom prst="rect">
            <a:avLst/>
          </a:prstGeom>
          <a:noFill/>
        </p:spPr>
        <p:txBody>
          <a:bodyPr wrap="none" rtlCol="0">
            <a:spAutoFit/>
          </a:bodyPr>
          <a:lstStyle/>
          <a:p>
            <a:r>
              <a:rPr lang="en-US" altLang="zh-CN" sz="667" b="1" dirty="0">
                <a:latin typeface="Times New Roman" panose="02020603050405020304" pitchFamily="18" charset="0"/>
                <a:cs typeface="Times New Roman" panose="02020603050405020304" pitchFamily="18" charset="0"/>
              </a:rPr>
              <a:t>Hierarchical Clustering</a:t>
            </a:r>
            <a:endParaRPr lang="en-US" sz="667" b="1" dirty="0">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1D9EF30E-D713-479A-884C-16D4FFC06680}"/>
              </a:ext>
            </a:extLst>
          </p:cNvPr>
          <p:cNvSpPr txBox="1">
            <a:spLocks/>
          </p:cNvSpPr>
          <p:nvPr/>
        </p:nvSpPr>
        <p:spPr>
          <a:xfrm>
            <a:off x="7090408" y="3034951"/>
            <a:ext cx="1639563" cy="207749"/>
          </a:xfrm>
          <a:prstGeom prst="rect">
            <a:avLst/>
          </a:prstGeom>
          <a:noFill/>
        </p:spPr>
        <p:txBody>
          <a:bodyPr wrap="square" rtlCol="0">
            <a:spAutoFit/>
          </a:bodyPr>
          <a:lstStyle/>
          <a:p>
            <a:r>
              <a:rPr lang="en-US" sz="750" b="1" dirty="0">
                <a:latin typeface="Times New Roman" panose="02020603050405020304" pitchFamily="18" charset="0"/>
                <a:cs typeface="Times New Roman" panose="02020603050405020304" pitchFamily="18" charset="0"/>
              </a:rPr>
              <a:t>K-Means Clustering Performance</a:t>
            </a:r>
          </a:p>
        </p:txBody>
      </p:sp>
      <p:sp>
        <p:nvSpPr>
          <p:cNvPr id="17" name="TextBox 16">
            <a:extLst>
              <a:ext uri="{FF2B5EF4-FFF2-40B4-BE49-F238E27FC236}">
                <a16:creationId xmlns:a16="http://schemas.microsoft.com/office/drawing/2014/main" id="{A7FF8499-DA83-4858-9A69-CB89E847E02E}"/>
              </a:ext>
            </a:extLst>
          </p:cNvPr>
          <p:cNvSpPr txBox="1">
            <a:spLocks/>
          </p:cNvSpPr>
          <p:nvPr/>
        </p:nvSpPr>
        <p:spPr>
          <a:xfrm>
            <a:off x="1696228" y="3103758"/>
            <a:ext cx="1284037" cy="194990"/>
          </a:xfrm>
          <a:prstGeom prst="rect">
            <a:avLst/>
          </a:prstGeom>
          <a:noFill/>
        </p:spPr>
        <p:txBody>
          <a:bodyPr wrap="square" rtlCol="0">
            <a:spAutoFit/>
          </a:bodyPr>
          <a:lstStyle/>
          <a:p>
            <a:pPr algn="ctr"/>
            <a:r>
              <a:rPr lang="en-US" sz="667" b="1" dirty="0">
                <a:solidFill>
                  <a:schemeClr val="tx1">
                    <a:lumMod val="95000"/>
                    <a:lumOff val="5000"/>
                  </a:schemeClr>
                </a:solidFill>
                <a:latin typeface="Times New Roman" panose="02020603050405020304" pitchFamily="18" charset="0"/>
                <a:cs typeface="Times New Roman" panose="02020603050405020304" pitchFamily="18" charset="0"/>
              </a:rPr>
              <a:t>Predictor Variables Plotted</a:t>
            </a:r>
            <a:endParaRPr lang="en-US" sz="667" b="1" dirty="0">
              <a:latin typeface="Times New Roman" panose="02020603050405020304" pitchFamily="18" charset="0"/>
              <a:cs typeface="Times New Roman" panose="02020603050405020304" pitchFamily="18" charset="0"/>
            </a:endParaRPr>
          </a:p>
        </p:txBody>
      </p:sp>
      <p:sp>
        <p:nvSpPr>
          <p:cNvPr id="18" name="Rectangle 17">
            <a:extLst>
              <a:ext uri="{FF2B5EF4-FFF2-40B4-BE49-F238E27FC236}">
                <a16:creationId xmlns:a16="http://schemas.microsoft.com/office/drawing/2014/main" id="{1FBA1A69-A143-4E4D-9CEE-7B32A01380F7}"/>
              </a:ext>
            </a:extLst>
          </p:cNvPr>
          <p:cNvSpPr>
            <a:spLocks/>
          </p:cNvSpPr>
          <p:nvPr/>
        </p:nvSpPr>
        <p:spPr>
          <a:xfrm>
            <a:off x="4827403" y="5239576"/>
            <a:ext cx="1620957" cy="215444"/>
          </a:xfrm>
          <a:prstGeom prst="rect">
            <a:avLst/>
          </a:prstGeom>
        </p:spPr>
        <p:txBody>
          <a:bodyPr wrap="none">
            <a:spAutoFit/>
          </a:bodyPr>
          <a:lstStyle/>
          <a:p>
            <a:pPr lvl="0"/>
            <a:r>
              <a:rPr lang="en-US" sz="800" b="1" dirty="0">
                <a:latin typeface="Times New Roman" panose="02020603050405020304" pitchFamily="18" charset="0"/>
                <a:cs typeface="Times New Roman" panose="02020603050405020304" pitchFamily="18" charset="0"/>
              </a:rPr>
              <a:t>Predictive Experimental Results </a:t>
            </a:r>
            <a:endParaRPr lang="en-US" sz="800" b="1" dirty="0">
              <a:solidFill>
                <a:srgbClr val="000000"/>
              </a:solidFill>
              <a:latin typeface="Times New Roman" panose="02020603050405020304" pitchFamily="18" charset="0"/>
              <a:cs typeface="Times New Roman" panose="02020603050405020304" pitchFamily="18" charset="0"/>
            </a:endParaRPr>
          </a:p>
        </p:txBody>
      </p:sp>
      <p:sp>
        <p:nvSpPr>
          <p:cNvPr id="19" name="TextBox 18">
            <a:extLst>
              <a:ext uri="{FF2B5EF4-FFF2-40B4-BE49-F238E27FC236}">
                <a16:creationId xmlns:a16="http://schemas.microsoft.com/office/drawing/2014/main" id="{97CD78F0-5EAB-4018-BCC4-00DD31EC695A}"/>
              </a:ext>
            </a:extLst>
          </p:cNvPr>
          <p:cNvSpPr txBox="1">
            <a:spLocks/>
          </p:cNvSpPr>
          <p:nvPr/>
        </p:nvSpPr>
        <p:spPr>
          <a:xfrm>
            <a:off x="1696228" y="5239576"/>
            <a:ext cx="2365254" cy="215444"/>
          </a:xfrm>
          <a:prstGeom prst="rect">
            <a:avLst/>
          </a:prstGeom>
          <a:noFill/>
        </p:spPr>
        <p:txBody>
          <a:bodyPr wrap="square" rtlCol="0">
            <a:spAutoFit/>
          </a:bodyPr>
          <a:lstStyle/>
          <a:p>
            <a:r>
              <a:rPr lang="en-US" sz="800" b="1" dirty="0">
                <a:latin typeface="Times New Roman" panose="02020603050405020304" pitchFamily="18" charset="0"/>
                <a:cs typeface="Times New Roman" panose="02020603050405020304" pitchFamily="18" charset="0"/>
              </a:rPr>
              <a:t>Correlation of  Variables with Wine Quality</a:t>
            </a:r>
          </a:p>
        </p:txBody>
      </p:sp>
      <p:pic>
        <p:nvPicPr>
          <p:cNvPr id="20" name="Picture 19">
            <a:extLst>
              <a:ext uri="{FF2B5EF4-FFF2-40B4-BE49-F238E27FC236}">
                <a16:creationId xmlns:a16="http://schemas.microsoft.com/office/drawing/2014/main" id="{5BECA921-E282-4788-B9D1-60BB70D28845}"/>
              </a:ext>
            </a:extLst>
          </p:cNvPr>
          <p:cNvPicPr>
            <a:picLocks noChangeAspect="1"/>
          </p:cNvPicPr>
          <p:nvPr/>
        </p:nvPicPr>
        <p:blipFill>
          <a:blip r:embed="rId2"/>
          <a:stretch>
            <a:fillRect/>
          </a:stretch>
        </p:blipFill>
        <p:spPr>
          <a:xfrm>
            <a:off x="1837267" y="3271494"/>
            <a:ext cx="3081865" cy="1529443"/>
          </a:xfrm>
          <a:prstGeom prst="rect">
            <a:avLst/>
          </a:prstGeom>
          <a:ln w="9525">
            <a:solidFill>
              <a:schemeClr val="tx2"/>
            </a:solidFill>
          </a:ln>
        </p:spPr>
      </p:pic>
      <p:pic>
        <p:nvPicPr>
          <p:cNvPr id="21" name="Picture 20">
            <a:extLst>
              <a:ext uri="{FF2B5EF4-FFF2-40B4-BE49-F238E27FC236}">
                <a16:creationId xmlns:a16="http://schemas.microsoft.com/office/drawing/2014/main" id="{CEE21B49-D161-4AA0-99F0-D8855B524DFA}"/>
              </a:ext>
            </a:extLst>
          </p:cNvPr>
          <p:cNvPicPr>
            <a:picLocks noChangeAspect="1"/>
          </p:cNvPicPr>
          <p:nvPr/>
        </p:nvPicPr>
        <p:blipFill>
          <a:blip r:embed="rId3"/>
          <a:stretch>
            <a:fillRect/>
          </a:stretch>
        </p:blipFill>
        <p:spPr>
          <a:xfrm>
            <a:off x="1824422" y="5461454"/>
            <a:ext cx="698645" cy="1110772"/>
          </a:xfrm>
          <a:prstGeom prst="rect">
            <a:avLst/>
          </a:prstGeom>
          <a:ln>
            <a:solidFill>
              <a:schemeClr val="tx1"/>
            </a:solidFill>
          </a:ln>
        </p:spPr>
      </p:pic>
      <p:pic>
        <p:nvPicPr>
          <p:cNvPr id="22" name="Picture 21">
            <a:extLst>
              <a:ext uri="{FF2B5EF4-FFF2-40B4-BE49-F238E27FC236}">
                <a16:creationId xmlns:a16="http://schemas.microsoft.com/office/drawing/2014/main" id="{5B08EF73-4953-4D80-9557-3863148CC353}"/>
              </a:ext>
            </a:extLst>
          </p:cNvPr>
          <p:cNvPicPr>
            <a:picLocks noChangeAspect="1"/>
          </p:cNvPicPr>
          <p:nvPr/>
        </p:nvPicPr>
        <p:blipFill>
          <a:blip r:embed="rId4"/>
          <a:stretch>
            <a:fillRect/>
          </a:stretch>
        </p:blipFill>
        <p:spPr>
          <a:xfrm>
            <a:off x="2640714" y="5457320"/>
            <a:ext cx="698645" cy="1114906"/>
          </a:xfrm>
          <a:prstGeom prst="rect">
            <a:avLst/>
          </a:prstGeom>
          <a:ln>
            <a:solidFill>
              <a:schemeClr val="tx1"/>
            </a:solidFill>
          </a:ln>
        </p:spPr>
      </p:pic>
      <p:pic>
        <p:nvPicPr>
          <p:cNvPr id="23" name="Picture 22">
            <a:extLst>
              <a:ext uri="{FF2B5EF4-FFF2-40B4-BE49-F238E27FC236}">
                <a16:creationId xmlns:a16="http://schemas.microsoft.com/office/drawing/2014/main" id="{7D547609-E9C1-46E0-B1D9-8758FB72AE45}"/>
              </a:ext>
            </a:extLst>
          </p:cNvPr>
          <p:cNvPicPr>
            <a:picLocks noChangeAspect="1"/>
          </p:cNvPicPr>
          <p:nvPr/>
        </p:nvPicPr>
        <p:blipFill>
          <a:blip r:embed="rId5"/>
          <a:stretch>
            <a:fillRect/>
          </a:stretch>
        </p:blipFill>
        <p:spPr>
          <a:xfrm>
            <a:off x="3871924" y="5435878"/>
            <a:ext cx="1641385" cy="1114906"/>
          </a:xfrm>
          <a:prstGeom prst="rect">
            <a:avLst/>
          </a:prstGeom>
          <a:solidFill>
            <a:srgbClr val="FFFFFF">
              <a:shade val="85000"/>
            </a:srgbClr>
          </a:solidFill>
          <a:ln w="0" cap="sq">
            <a:solidFill>
              <a:schemeClr val="tx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24" name="Picture 23">
            <a:extLst>
              <a:ext uri="{FF2B5EF4-FFF2-40B4-BE49-F238E27FC236}">
                <a16:creationId xmlns:a16="http://schemas.microsoft.com/office/drawing/2014/main" id="{317294F2-46F2-44EE-AD9D-D4ED39CCA1FA}"/>
              </a:ext>
            </a:extLst>
          </p:cNvPr>
          <p:cNvPicPr>
            <a:picLocks noChangeAspect="1"/>
          </p:cNvPicPr>
          <p:nvPr/>
        </p:nvPicPr>
        <p:blipFill>
          <a:blip r:embed="rId6"/>
          <a:stretch>
            <a:fillRect/>
          </a:stretch>
        </p:blipFill>
        <p:spPr>
          <a:xfrm>
            <a:off x="5747981" y="5435877"/>
            <a:ext cx="1641385" cy="1118505"/>
          </a:xfrm>
          <a:prstGeom prst="rect">
            <a:avLst/>
          </a:prstGeom>
          <a:solidFill>
            <a:srgbClr val="FFFFFF">
              <a:shade val="85000"/>
            </a:srgbClr>
          </a:solidFill>
          <a:ln w="0" cap="sq">
            <a:solidFill>
              <a:schemeClr val="tx1"/>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25" name="TextBox 24">
            <a:extLst>
              <a:ext uri="{FF2B5EF4-FFF2-40B4-BE49-F238E27FC236}">
                <a16:creationId xmlns:a16="http://schemas.microsoft.com/office/drawing/2014/main" id="{6262652B-3CC9-49AE-9173-A6E4FD6B9B1D}"/>
              </a:ext>
            </a:extLst>
          </p:cNvPr>
          <p:cNvSpPr txBox="1"/>
          <p:nvPr/>
        </p:nvSpPr>
        <p:spPr>
          <a:xfrm>
            <a:off x="1751442" y="6577487"/>
            <a:ext cx="3708400" cy="215444"/>
          </a:xfrm>
          <a:prstGeom prst="rect">
            <a:avLst/>
          </a:prstGeom>
          <a:noFill/>
        </p:spPr>
        <p:txBody>
          <a:bodyPr wrap="square" rtlCol="0">
            <a:spAutoFit/>
          </a:bodyPr>
          <a:lstStyle/>
          <a:p>
            <a:r>
              <a:rPr lang="en-US" sz="800" dirty="0">
                <a:latin typeface="Times New Roman" panose="02020603050405020304" pitchFamily="18" charset="0"/>
                <a:cs typeface="Times New Roman" panose="02020603050405020304" pitchFamily="18" charset="0"/>
              </a:rPr>
              <a:t>Original                  Processed	        Top: Predicted; Bottom: Actual</a:t>
            </a:r>
          </a:p>
        </p:txBody>
      </p:sp>
      <p:pic>
        <p:nvPicPr>
          <p:cNvPr id="26" name="Picture 25">
            <a:extLst>
              <a:ext uri="{FF2B5EF4-FFF2-40B4-BE49-F238E27FC236}">
                <a16:creationId xmlns:a16="http://schemas.microsoft.com/office/drawing/2014/main" id="{B9C82A13-FB0D-4CD7-93B2-AFF01C464557}"/>
              </a:ext>
            </a:extLst>
          </p:cNvPr>
          <p:cNvPicPr>
            <a:picLocks noChangeAspect="1"/>
          </p:cNvPicPr>
          <p:nvPr/>
        </p:nvPicPr>
        <p:blipFill>
          <a:blip r:embed="rId7"/>
          <a:stretch>
            <a:fillRect/>
          </a:stretch>
        </p:blipFill>
        <p:spPr>
          <a:xfrm>
            <a:off x="5610456" y="3199758"/>
            <a:ext cx="1137462" cy="1471300"/>
          </a:xfrm>
          <a:prstGeom prst="rect">
            <a:avLst/>
          </a:prstGeom>
          <a:ln w="12700">
            <a:solidFill>
              <a:schemeClr val="tx2"/>
            </a:solidFill>
          </a:ln>
        </p:spPr>
      </p:pic>
      <p:pic>
        <p:nvPicPr>
          <p:cNvPr id="27" name="Picture 26">
            <a:extLst>
              <a:ext uri="{FF2B5EF4-FFF2-40B4-BE49-F238E27FC236}">
                <a16:creationId xmlns:a16="http://schemas.microsoft.com/office/drawing/2014/main" id="{49DC9C35-FE06-458E-B22F-2FC43E39B6C6}"/>
              </a:ext>
            </a:extLst>
          </p:cNvPr>
          <p:cNvPicPr>
            <a:picLocks noChangeAspect="1"/>
          </p:cNvPicPr>
          <p:nvPr/>
        </p:nvPicPr>
        <p:blipFill>
          <a:blip r:embed="rId8"/>
          <a:stretch>
            <a:fillRect/>
          </a:stretch>
        </p:blipFill>
        <p:spPr>
          <a:xfrm>
            <a:off x="6772240" y="3195455"/>
            <a:ext cx="1137950" cy="1471933"/>
          </a:xfrm>
          <a:prstGeom prst="rect">
            <a:avLst/>
          </a:prstGeom>
          <a:ln w="12700">
            <a:solidFill>
              <a:schemeClr val="tx2"/>
            </a:solidFill>
          </a:ln>
        </p:spPr>
      </p:pic>
      <p:pic>
        <p:nvPicPr>
          <p:cNvPr id="28" name="Picture 27">
            <a:extLst>
              <a:ext uri="{FF2B5EF4-FFF2-40B4-BE49-F238E27FC236}">
                <a16:creationId xmlns:a16="http://schemas.microsoft.com/office/drawing/2014/main" id="{5C873400-C06F-4025-AED0-9193F9CF4EA0}"/>
              </a:ext>
            </a:extLst>
          </p:cNvPr>
          <p:cNvPicPr>
            <a:picLocks noChangeAspect="1"/>
          </p:cNvPicPr>
          <p:nvPr/>
        </p:nvPicPr>
        <p:blipFill>
          <a:blip r:embed="rId9"/>
          <a:stretch>
            <a:fillRect/>
          </a:stretch>
        </p:blipFill>
        <p:spPr>
          <a:xfrm>
            <a:off x="7934416" y="3200159"/>
            <a:ext cx="1166132" cy="1471934"/>
          </a:xfrm>
          <a:prstGeom prst="rect">
            <a:avLst/>
          </a:prstGeom>
          <a:ln w="12700">
            <a:solidFill>
              <a:schemeClr val="tx2"/>
            </a:solidFill>
          </a:ln>
        </p:spPr>
      </p:pic>
      <p:pic>
        <p:nvPicPr>
          <p:cNvPr id="29" name="Picture 28">
            <a:extLst>
              <a:ext uri="{FF2B5EF4-FFF2-40B4-BE49-F238E27FC236}">
                <a16:creationId xmlns:a16="http://schemas.microsoft.com/office/drawing/2014/main" id="{1B2F59C3-D063-4647-BD15-FF57F4BF2061}"/>
              </a:ext>
            </a:extLst>
          </p:cNvPr>
          <p:cNvPicPr>
            <a:picLocks noChangeAspect="1"/>
          </p:cNvPicPr>
          <p:nvPr/>
        </p:nvPicPr>
        <p:blipFill>
          <a:blip r:embed="rId10"/>
          <a:stretch>
            <a:fillRect/>
          </a:stretch>
        </p:blipFill>
        <p:spPr>
          <a:xfrm>
            <a:off x="9127114" y="3199280"/>
            <a:ext cx="1073747" cy="1471934"/>
          </a:xfrm>
          <a:prstGeom prst="rect">
            <a:avLst/>
          </a:prstGeom>
          <a:ln w="12700">
            <a:solidFill>
              <a:schemeClr val="tx2"/>
            </a:solidFill>
          </a:ln>
        </p:spPr>
      </p:pic>
      <p:sp>
        <p:nvSpPr>
          <p:cNvPr id="30" name="TextBox 29">
            <a:extLst>
              <a:ext uri="{FF2B5EF4-FFF2-40B4-BE49-F238E27FC236}">
                <a16:creationId xmlns:a16="http://schemas.microsoft.com/office/drawing/2014/main" id="{A4951806-D3E4-4E33-A5F1-556ACC7D79F9}"/>
              </a:ext>
            </a:extLst>
          </p:cNvPr>
          <p:cNvSpPr txBox="1"/>
          <p:nvPr/>
        </p:nvSpPr>
        <p:spPr>
          <a:xfrm>
            <a:off x="5195673" y="4670265"/>
            <a:ext cx="5159060" cy="215444"/>
          </a:xfrm>
          <a:prstGeom prst="rect">
            <a:avLst/>
          </a:prstGeom>
          <a:noFill/>
        </p:spPr>
        <p:txBody>
          <a:bodyPr wrap="square" rtlCol="0">
            <a:spAutoFit/>
          </a:bodyPr>
          <a:lstStyle/>
          <a:p>
            <a:r>
              <a:rPr lang="en-US" sz="800" dirty="0">
                <a:latin typeface="Times New Roman" panose="02020603050405020304" pitchFamily="18" charset="0"/>
                <a:cs typeface="Times New Roman" panose="02020603050405020304" pitchFamily="18" charset="0"/>
              </a:rPr>
              <a:t>Factor of: 	1	        2 	                  5                                             10</a:t>
            </a:r>
          </a:p>
        </p:txBody>
      </p:sp>
      <p:sp>
        <p:nvSpPr>
          <p:cNvPr id="31" name="TextBox 30">
            <a:extLst>
              <a:ext uri="{FF2B5EF4-FFF2-40B4-BE49-F238E27FC236}">
                <a16:creationId xmlns:a16="http://schemas.microsoft.com/office/drawing/2014/main" id="{3AB184AF-C184-43A4-A2EC-3416D573CF6B}"/>
              </a:ext>
            </a:extLst>
          </p:cNvPr>
          <p:cNvSpPr txBox="1"/>
          <p:nvPr/>
        </p:nvSpPr>
        <p:spPr>
          <a:xfrm>
            <a:off x="5195673" y="2842570"/>
            <a:ext cx="5159060" cy="215444"/>
          </a:xfrm>
          <a:prstGeom prst="rect">
            <a:avLst/>
          </a:prstGeom>
          <a:noFill/>
        </p:spPr>
        <p:txBody>
          <a:bodyPr wrap="square" rtlCol="0">
            <a:spAutoFit/>
          </a:bodyPr>
          <a:lstStyle/>
          <a:p>
            <a:r>
              <a:rPr lang="en-US" sz="800" dirty="0">
                <a:latin typeface="Times New Roman" panose="02020603050405020304" pitchFamily="18" charset="0"/>
                <a:cs typeface="Times New Roman" panose="02020603050405020304" pitchFamily="18" charset="0"/>
              </a:rPr>
              <a:t>Factor of: 	1	        2 	                  5                                          10</a:t>
            </a:r>
          </a:p>
        </p:txBody>
      </p:sp>
      <p:pic>
        <p:nvPicPr>
          <p:cNvPr id="32" name="Picture 31">
            <a:extLst>
              <a:ext uri="{FF2B5EF4-FFF2-40B4-BE49-F238E27FC236}">
                <a16:creationId xmlns:a16="http://schemas.microsoft.com/office/drawing/2014/main" id="{1B6FFD0B-8684-4A21-8404-E6908E58EC0D}"/>
              </a:ext>
            </a:extLst>
          </p:cNvPr>
          <p:cNvPicPr>
            <a:picLocks noChangeAspect="1"/>
          </p:cNvPicPr>
          <p:nvPr/>
        </p:nvPicPr>
        <p:blipFill>
          <a:blip r:embed="rId11"/>
          <a:stretch>
            <a:fillRect/>
          </a:stretch>
        </p:blipFill>
        <p:spPr>
          <a:xfrm>
            <a:off x="5743433" y="1806368"/>
            <a:ext cx="969563" cy="1028098"/>
          </a:xfrm>
          <a:prstGeom prst="rect">
            <a:avLst/>
          </a:prstGeom>
          <a:ln w="12700">
            <a:solidFill>
              <a:schemeClr val="tx2"/>
            </a:solidFill>
          </a:ln>
        </p:spPr>
      </p:pic>
      <p:pic>
        <p:nvPicPr>
          <p:cNvPr id="33" name="Picture 32">
            <a:extLst>
              <a:ext uri="{FF2B5EF4-FFF2-40B4-BE49-F238E27FC236}">
                <a16:creationId xmlns:a16="http://schemas.microsoft.com/office/drawing/2014/main" id="{8546BF1E-60A7-4011-8E26-7BF2E5609F95}"/>
              </a:ext>
            </a:extLst>
          </p:cNvPr>
          <p:cNvPicPr>
            <a:picLocks noChangeAspect="1"/>
          </p:cNvPicPr>
          <p:nvPr/>
        </p:nvPicPr>
        <p:blipFill>
          <a:blip r:embed="rId12"/>
          <a:stretch>
            <a:fillRect/>
          </a:stretch>
        </p:blipFill>
        <p:spPr>
          <a:xfrm>
            <a:off x="6857146" y="1812599"/>
            <a:ext cx="991454" cy="1028098"/>
          </a:xfrm>
          <a:prstGeom prst="rect">
            <a:avLst/>
          </a:prstGeom>
          <a:ln w="12700">
            <a:solidFill>
              <a:schemeClr val="tx2"/>
            </a:solidFill>
          </a:ln>
        </p:spPr>
      </p:pic>
      <p:pic>
        <p:nvPicPr>
          <p:cNvPr id="34" name="Picture 33">
            <a:extLst>
              <a:ext uri="{FF2B5EF4-FFF2-40B4-BE49-F238E27FC236}">
                <a16:creationId xmlns:a16="http://schemas.microsoft.com/office/drawing/2014/main" id="{CA3D5F4A-0B02-4E6C-A9B8-3F063C552BAF}"/>
              </a:ext>
            </a:extLst>
          </p:cNvPr>
          <p:cNvPicPr>
            <a:picLocks noChangeAspect="1"/>
          </p:cNvPicPr>
          <p:nvPr/>
        </p:nvPicPr>
        <p:blipFill>
          <a:blip r:embed="rId13"/>
          <a:stretch>
            <a:fillRect/>
          </a:stretch>
        </p:blipFill>
        <p:spPr>
          <a:xfrm>
            <a:off x="9130922" y="1806368"/>
            <a:ext cx="991455" cy="1032574"/>
          </a:xfrm>
          <a:prstGeom prst="rect">
            <a:avLst/>
          </a:prstGeom>
          <a:ln w="12700">
            <a:solidFill>
              <a:schemeClr val="tx2"/>
            </a:solidFill>
          </a:ln>
        </p:spPr>
      </p:pic>
      <p:pic>
        <p:nvPicPr>
          <p:cNvPr id="35" name="Picture 34">
            <a:extLst>
              <a:ext uri="{FF2B5EF4-FFF2-40B4-BE49-F238E27FC236}">
                <a16:creationId xmlns:a16="http://schemas.microsoft.com/office/drawing/2014/main" id="{B88096B1-C560-4757-863C-67EBC4A47DE7}"/>
              </a:ext>
            </a:extLst>
          </p:cNvPr>
          <p:cNvPicPr>
            <a:picLocks noChangeAspect="1"/>
          </p:cNvPicPr>
          <p:nvPr/>
        </p:nvPicPr>
        <p:blipFill>
          <a:blip r:embed="rId14"/>
          <a:stretch>
            <a:fillRect/>
          </a:stretch>
        </p:blipFill>
        <p:spPr>
          <a:xfrm>
            <a:off x="8000225" y="1814709"/>
            <a:ext cx="991454" cy="1027862"/>
          </a:xfrm>
          <a:prstGeom prst="rect">
            <a:avLst/>
          </a:prstGeom>
          <a:ln w="12700">
            <a:solidFill>
              <a:schemeClr val="tx2"/>
            </a:solidFill>
          </a:ln>
        </p:spPr>
      </p:pic>
    </p:spTree>
    <p:extLst>
      <p:ext uri="{BB962C8B-B14F-4D97-AF65-F5344CB8AC3E}">
        <p14:creationId xmlns:p14="http://schemas.microsoft.com/office/powerpoint/2010/main" val="896472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BD2F655-432B-473D-A5D9-566977DD6EC5}"/>
              </a:ext>
            </a:extLst>
          </p:cNvPr>
          <p:cNvSpPr>
            <a:spLocks noGrp="1"/>
          </p:cNvSpPr>
          <p:nvPr>
            <p:ph type="ctrTitle"/>
          </p:nvPr>
        </p:nvSpPr>
        <p:spPr/>
        <p:txBody>
          <a:bodyPr/>
          <a:lstStyle/>
          <a:p>
            <a:pPr algn="ctr"/>
            <a:r>
              <a:rPr lang="en-US" dirty="0"/>
              <a:t>Questions?</a:t>
            </a:r>
          </a:p>
        </p:txBody>
      </p:sp>
    </p:spTree>
    <p:extLst>
      <p:ext uri="{BB962C8B-B14F-4D97-AF65-F5344CB8AC3E}">
        <p14:creationId xmlns:p14="http://schemas.microsoft.com/office/powerpoint/2010/main" val="535269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Table of contents</a:t>
            </a:r>
          </a:p>
        </p:txBody>
      </p:sp>
      <p:sp>
        <p:nvSpPr>
          <p:cNvPr id="3" name="Content Placeholder 2"/>
          <p:cNvSpPr>
            <a:spLocks noGrp="1"/>
          </p:cNvSpPr>
          <p:nvPr>
            <p:ph idx="1"/>
          </p:nvPr>
        </p:nvSpPr>
        <p:spPr/>
        <p:txBody>
          <a:bodyPr>
            <a:normAutofit/>
          </a:bodyPr>
          <a:lstStyle/>
          <a:p>
            <a:r>
              <a:rPr lang="en-US" dirty="0"/>
              <a:t>Abstract</a:t>
            </a:r>
          </a:p>
          <a:p>
            <a:r>
              <a:rPr lang="en-US" dirty="0"/>
              <a:t>Dataset</a:t>
            </a:r>
          </a:p>
          <a:p>
            <a:r>
              <a:rPr lang="en-US" dirty="0"/>
              <a:t>Experimental Results</a:t>
            </a:r>
          </a:p>
          <a:p>
            <a:pPr lvl="1"/>
            <a:r>
              <a:rPr lang="en-US" dirty="0"/>
              <a:t>Correlation</a:t>
            </a:r>
          </a:p>
          <a:p>
            <a:pPr lvl="1"/>
            <a:r>
              <a:rPr lang="en-US" dirty="0"/>
              <a:t>Prediction</a:t>
            </a:r>
          </a:p>
          <a:p>
            <a:r>
              <a:rPr lang="en-US" dirty="0"/>
              <a:t>Method and Proposed Model</a:t>
            </a:r>
          </a:p>
          <a:p>
            <a:pPr lvl="1"/>
            <a:r>
              <a:rPr lang="en-US" dirty="0"/>
              <a:t>K-means and Hierarchical Clustering Comparison</a:t>
            </a:r>
          </a:p>
          <a:p>
            <a:r>
              <a:rPr lang="en-US" dirty="0"/>
              <a:t>Contributions </a:t>
            </a:r>
          </a:p>
          <a:p>
            <a:r>
              <a:rPr lang="en-US" dirty="0"/>
              <a:t>Acknowledgments </a:t>
            </a:r>
          </a:p>
        </p:txBody>
      </p:sp>
    </p:spTree>
    <p:extLst>
      <p:ext uri="{BB962C8B-B14F-4D97-AF65-F5344CB8AC3E}">
        <p14:creationId xmlns:p14="http://schemas.microsoft.com/office/powerpoint/2010/main" val="1424620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A1F2BE-793A-433F-982B-177982A77B58}"/>
              </a:ext>
            </a:extLst>
          </p:cNvPr>
          <p:cNvSpPr>
            <a:spLocks noGrp="1"/>
          </p:cNvSpPr>
          <p:nvPr>
            <p:ph type="title"/>
          </p:nvPr>
        </p:nvSpPr>
        <p:spPr/>
        <p:txBody>
          <a:bodyPr/>
          <a:lstStyle/>
          <a:p>
            <a:r>
              <a:rPr lang="en-US" dirty="0"/>
              <a:t>Abstract</a:t>
            </a:r>
          </a:p>
        </p:txBody>
      </p:sp>
      <p:sp>
        <p:nvSpPr>
          <p:cNvPr id="3" name="Content Placeholder 2">
            <a:extLst>
              <a:ext uri="{FF2B5EF4-FFF2-40B4-BE49-F238E27FC236}">
                <a16:creationId xmlns:a16="http://schemas.microsoft.com/office/drawing/2014/main" id="{6C874347-2E70-486D-8DCD-1ADD0278A1F3}"/>
              </a:ext>
            </a:extLst>
          </p:cNvPr>
          <p:cNvSpPr>
            <a:spLocks noGrp="1"/>
          </p:cNvSpPr>
          <p:nvPr>
            <p:ph idx="1"/>
          </p:nvPr>
        </p:nvSpPr>
        <p:spPr/>
        <p:txBody>
          <a:bodyPr/>
          <a:lstStyle/>
          <a:p>
            <a:pPr marL="45720" indent="0">
              <a:buNone/>
            </a:pPr>
            <a:r>
              <a:rPr lang="en-US" sz="2600" dirty="0">
                <a:latin typeface="Times New Roman" panose="02020603050405020304" pitchFamily="18" charset="0"/>
                <a:cs typeface="Times New Roman" panose="02020603050405020304" pitchFamily="18" charset="0"/>
              </a:rPr>
              <a:t>Producing high quality wine is desirable for wineries. Unfortunately, wine quality can only be known after wine has been made and aged. To predict quality, this poster proposed a K-means clustering approach versus the hierarchical clustering approach. K-means algorithm is an iterative algorithm that tries to partition the dataset into K pre-defined distinct non-overlapping clusters. Similarly, Hierarchical clustering is a method of clustering analysis that tries to partition the dataset into clusters. However, hierarchical clustering also tries to build a hierarchy out of the clusters made. The proposed methods use variables such as sulphates, volatile acidity, and residual sugar to predict wine quality. </a:t>
            </a:r>
          </a:p>
          <a:p>
            <a:endParaRPr lang="en-US" dirty="0"/>
          </a:p>
        </p:txBody>
      </p:sp>
    </p:spTree>
    <p:extLst>
      <p:ext uri="{BB962C8B-B14F-4D97-AF65-F5344CB8AC3E}">
        <p14:creationId xmlns:p14="http://schemas.microsoft.com/office/powerpoint/2010/main" val="18175488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EECC26-5CEE-4254-BCAF-67F95991BB33}"/>
              </a:ext>
            </a:extLst>
          </p:cNvPr>
          <p:cNvSpPr>
            <a:spLocks noGrp="1"/>
          </p:cNvSpPr>
          <p:nvPr>
            <p:ph type="title"/>
          </p:nvPr>
        </p:nvSpPr>
        <p:spPr/>
        <p:txBody>
          <a:bodyPr/>
          <a:lstStyle/>
          <a:p>
            <a:r>
              <a:rPr lang="en-US" dirty="0" err="1"/>
              <a:t>DataSet</a:t>
            </a:r>
            <a:endParaRPr lang="en-US" dirty="0"/>
          </a:p>
        </p:txBody>
      </p:sp>
      <p:sp>
        <p:nvSpPr>
          <p:cNvPr id="3" name="Content Placeholder 2">
            <a:extLst>
              <a:ext uri="{FF2B5EF4-FFF2-40B4-BE49-F238E27FC236}">
                <a16:creationId xmlns:a16="http://schemas.microsoft.com/office/drawing/2014/main" id="{7FE9F5AE-E190-4897-9B24-059C65B2C6D0}"/>
              </a:ext>
            </a:extLst>
          </p:cNvPr>
          <p:cNvSpPr>
            <a:spLocks noGrp="1"/>
          </p:cNvSpPr>
          <p:nvPr>
            <p:ph idx="1"/>
          </p:nvPr>
        </p:nvSpPr>
        <p:spPr/>
        <p:txBody>
          <a:bodyPr/>
          <a:lstStyle/>
          <a:p>
            <a:pPr marL="45720" indent="0">
              <a:buNone/>
            </a:pPr>
            <a:r>
              <a:rPr lang="en-US" b="1" dirty="0"/>
              <a:t>Dataset</a:t>
            </a:r>
            <a:r>
              <a:rPr lang="en-US" dirty="0"/>
              <a:t>: Wine Quality provided by Jason Brownlee on November 25, 2016 in Machine Learning Process</a:t>
            </a:r>
          </a:p>
          <a:p>
            <a:pPr marL="45720" indent="0">
              <a:buNone/>
            </a:pPr>
            <a:r>
              <a:rPr lang="en-US" b="1" dirty="0"/>
              <a:t>Observations</a:t>
            </a:r>
            <a:r>
              <a:rPr lang="en-US" dirty="0"/>
              <a:t>: 4,989 </a:t>
            </a:r>
          </a:p>
          <a:p>
            <a:pPr marL="45720" indent="0">
              <a:buNone/>
            </a:pPr>
            <a:r>
              <a:rPr lang="en-US" b="1" dirty="0"/>
              <a:t>Predictor Variables</a:t>
            </a:r>
            <a:r>
              <a:rPr lang="en-US" dirty="0"/>
              <a:t>: 11</a:t>
            </a:r>
          </a:p>
          <a:p>
            <a:pPr marL="45720" indent="0">
              <a:buNone/>
            </a:pPr>
            <a:r>
              <a:rPr lang="en-US" dirty="0"/>
              <a:t>	Fixed acidity, Volatile acidity, Citric acid, Residual sugar, Chlorides, Free sulfur 	dioxide, Total sulfur dioxide, Density, pH, Sulphated, Alcohol</a:t>
            </a:r>
          </a:p>
          <a:p>
            <a:pPr marL="45720" indent="0">
              <a:buNone/>
            </a:pPr>
            <a:r>
              <a:rPr lang="en-US" b="1" dirty="0"/>
              <a:t>Target Variables</a:t>
            </a:r>
            <a:r>
              <a:rPr lang="en-US" dirty="0"/>
              <a:t>: 1</a:t>
            </a:r>
          </a:p>
          <a:p>
            <a:pPr marL="45720" indent="0">
              <a:buNone/>
            </a:pPr>
            <a:r>
              <a:rPr lang="en-US" dirty="0"/>
              <a:t>	Quality</a:t>
            </a:r>
          </a:p>
          <a:p>
            <a:pPr marL="45720" indent="0">
              <a:buNone/>
            </a:pPr>
            <a:r>
              <a:rPr lang="en-US" b="1" dirty="0"/>
              <a:t>Subsets:</a:t>
            </a:r>
            <a:r>
              <a:rPr lang="en-US" dirty="0"/>
              <a:t> Test(25%), Training(75%)</a:t>
            </a:r>
            <a:endParaRPr lang="en-US" b="1" dirty="0"/>
          </a:p>
          <a:p>
            <a:pPr marL="45720" indent="0">
              <a:buNone/>
            </a:pPr>
            <a:endParaRPr lang="en-US" dirty="0"/>
          </a:p>
        </p:txBody>
      </p:sp>
    </p:spTree>
    <p:extLst>
      <p:ext uri="{BB962C8B-B14F-4D97-AF65-F5344CB8AC3E}">
        <p14:creationId xmlns:p14="http://schemas.microsoft.com/office/powerpoint/2010/main" val="2859370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C8665-95F7-49D0-9830-34D10492898C}"/>
              </a:ext>
            </a:extLst>
          </p:cNvPr>
          <p:cNvSpPr>
            <a:spLocks noGrp="1"/>
          </p:cNvSpPr>
          <p:nvPr>
            <p:ph type="title"/>
          </p:nvPr>
        </p:nvSpPr>
        <p:spPr/>
        <p:txBody>
          <a:bodyPr/>
          <a:lstStyle/>
          <a:p>
            <a:r>
              <a:rPr lang="en-US" dirty="0"/>
              <a:t>Experimental Results</a:t>
            </a:r>
            <a:br>
              <a:rPr lang="en-US" dirty="0"/>
            </a:br>
            <a:r>
              <a:rPr lang="en-US" sz="2000" dirty="0"/>
              <a:t>Correlation variables with wine quality</a:t>
            </a:r>
            <a:endParaRPr lang="en-US" dirty="0"/>
          </a:p>
        </p:txBody>
      </p:sp>
      <p:sp>
        <p:nvSpPr>
          <p:cNvPr id="3" name="Content Placeholder 2">
            <a:extLst>
              <a:ext uri="{FF2B5EF4-FFF2-40B4-BE49-F238E27FC236}">
                <a16:creationId xmlns:a16="http://schemas.microsoft.com/office/drawing/2014/main" id="{203FF0B8-E411-407A-B79B-A7A48FD877C8}"/>
              </a:ext>
            </a:extLst>
          </p:cNvPr>
          <p:cNvSpPr>
            <a:spLocks noGrp="1"/>
          </p:cNvSpPr>
          <p:nvPr>
            <p:ph idx="1"/>
          </p:nvPr>
        </p:nvSpPr>
        <p:spPr/>
        <p:txBody>
          <a:bodyPr/>
          <a:lstStyle/>
          <a:p>
            <a:r>
              <a:rPr lang="en-US" dirty="0"/>
              <a:t>Due to high P-values, Chlorides, 						                </a:t>
            </a:r>
            <a:r>
              <a:rPr lang="en-US" dirty="0" err="1"/>
              <a:t>Total.Sulfur.Dioxide</a:t>
            </a:r>
            <a:r>
              <a:rPr lang="en-US" dirty="0"/>
              <a:t>, and Citric						               Acid will be deducted from							 the Predictor variables </a:t>
            </a:r>
          </a:p>
          <a:p>
            <a:r>
              <a:rPr lang="en-US" dirty="0"/>
              <a:t>Remaining predictive variables							 are Alcohol, Sulphates, pH, 						       Density, </a:t>
            </a:r>
            <a:r>
              <a:rPr lang="en-US" dirty="0" err="1"/>
              <a:t>Free.Sulfer.Dioxide</a:t>
            </a:r>
            <a:r>
              <a:rPr lang="en-US" dirty="0"/>
              <a:t>, 						    </a:t>
            </a:r>
            <a:r>
              <a:rPr lang="en-US" dirty="0" err="1"/>
              <a:t>Residual.Sugars</a:t>
            </a:r>
            <a:r>
              <a:rPr lang="en-US" dirty="0"/>
              <a:t>, </a:t>
            </a:r>
            <a:r>
              <a:rPr lang="en-US" dirty="0" err="1"/>
              <a:t>Volatile.acidity</a:t>
            </a:r>
            <a:r>
              <a:rPr lang="en-US" dirty="0"/>
              <a:t>,						 and </a:t>
            </a:r>
            <a:r>
              <a:rPr lang="en-US" dirty="0" err="1"/>
              <a:t>Fixed.Acidity</a:t>
            </a:r>
            <a:endParaRPr lang="en-US" dirty="0"/>
          </a:p>
        </p:txBody>
      </p:sp>
      <p:pic>
        <p:nvPicPr>
          <p:cNvPr id="4" name="Picture 3">
            <a:extLst>
              <a:ext uri="{FF2B5EF4-FFF2-40B4-BE49-F238E27FC236}">
                <a16:creationId xmlns:a16="http://schemas.microsoft.com/office/drawing/2014/main" id="{501EC871-BA20-4E49-A93D-03807EFD6216}"/>
              </a:ext>
            </a:extLst>
          </p:cNvPr>
          <p:cNvPicPr>
            <a:picLocks noChangeAspect="1"/>
          </p:cNvPicPr>
          <p:nvPr/>
        </p:nvPicPr>
        <p:blipFill>
          <a:blip r:embed="rId2"/>
          <a:stretch>
            <a:fillRect/>
          </a:stretch>
        </p:blipFill>
        <p:spPr>
          <a:xfrm>
            <a:off x="5153022" y="1743075"/>
            <a:ext cx="3948965" cy="256056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a:extLst>
              <a:ext uri="{FF2B5EF4-FFF2-40B4-BE49-F238E27FC236}">
                <a16:creationId xmlns:a16="http://schemas.microsoft.com/office/drawing/2014/main" id="{84F8B7E0-DFAD-40B8-92D7-F70454D28226}"/>
              </a:ext>
            </a:extLst>
          </p:cNvPr>
          <p:cNvPicPr>
            <a:picLocks noChangeAspect="1"/>
          </p:cNvPicPr>
          <p:nvPr/>
        </p:nvPicPr>
        <p:blipFill>
          <a:blip r:embed="rId3"/>
          <a:stretch>
            <a:fillRect/>
          </a:stretch>
        </p:blipFill>
        <p:spPr>
          <a:xfrm>
            <a:off x="8093760" y="3810413"/>
            <a:ext cx="3948965" cy="224306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Content Placeholder 2">
            <a:extLst>
              <a:ext uri="{FF2B5EF4-FFF2-40B4-BE49-F238E27FC236}">
                <a16:creationId xmlns:a16="http://schemas.microsoft.com/office/drawing/2014/main" id="{3D2B0D68-C68E-4836-BA52-085F678C57B9}"/>
              </a:ext>
            </a:extLst>
          </p:cNvPr>
          <p:cNvSpPr txBox="1">
            <a:spLocks/>
          </p:cNvSpPr>
          <p:nvPr/>
        </p:nvSpPr>
        <p:spPr>
          <a:xfrm>
            <a:off x="5045765" y="2276061"/>
            <a:ext cx="9601200" cy="3448464"/>
          </a:xfrm>
          <a:prstGeom prst="rect">
            <a:avLst/>
          </a:prstGeom>
        </p:spPr>
        <p:txBody>
          <a:bodyPr vert="horz" lIns="91440" tIns="45720" rIns="91440" bIns="45720" rtlCol="0">
            <a:normAutofit/>
          </a:bodyPr>
          <a:lstStyle>
            <a:lvl1pPr marL="274320" indent="-228600" algn="l" defTabSz="914400" rtl="0" eaLnBrk="1" latinLnBrk="0" hangingPunct="1">
              <a:lnSpc>
                <a:spcPct val="90000"/>
              </a:lnSpc>
              <a:spcBef>
                <a:spcPts val="1800"/>
              </a:spcBef>
              <a:buClr>
                <a:schemeClr val="accent1"/>
              </a:buClr>
              <a:buFont typeface="Arial" pitchFamily="34" charset="0"/>
              <a:buChar char="•"/>
              <a:defRPr sz="2000" kern="1200">
                <a:solidFill>
                  <a:schemeClr val="tx1"/>
                </a:solidFill>
                <a:latin typeface="+mn-lt"/>
                <a:ea typeface="+mn-ea"/>
                <a:cs typeface="+mn-cs"/>
              </a:defRPr>
            </a:lvl1pPr>
            <a:lvl2pPr marL="594360" indent="-228600" algn="l" defTabSz="914400" rtl="0" eaLnBrk="1" latinLnBrk="0" hangingPunct="1">
              <a:lnSpc>
                <a:spcPct val="90000"/>
              </a:lnSpc>
              <a:spcBef>
                <a:spcPts val="1000"/>
              </a:spcBef>
              <a:buClr>
                <a:schemeClr val="accent1"/>
              </a:buClr>
              <a:buFont typeface="Arial" pitchFamily="34" charset="0"/>
              <a:buChar char="•"/>
              <a:defRPr sz="1800" kern="1200">
                <a:solidFill>
                  <a:schemeClr val="tx1"/>
                </a:solidFill>
                <a:latin typeface="+mn-lt"/>
                <a:ea typeface="+mn-ea"/>
                <a:cs typeface="+mn-cs"/>
              </a:defRPr>
            </a:lvl2pPr>
            <a:lvl3pPr marL="914400" indent="-228600" algn="l" defTabSz="914400" rtl="0" eaLnBrk="1" latinLnBrk="0" hangingPunct="1">
              <a:lnSpc>
                <a:spcPct val="90000"/>
              </a:lnSpc>
              <a:spcBef>
                <a:spcPts val="800"/>
              </a:spcBef>
              <a:buClr>
                <a:schemeClr val="accent1"/>
              </a:buClr>
              <a:buFont typeface="Arial" pitchFamily="34" charset="0"/>
              <a:buChar char="•"/>
              <a:defRPr sz="1600" kern="1200">
                <a:solidFill>
                  <a:schemeClr val="tx1"/>
                </a:solidFill>
                <a:latin typeface="+mn-lt"/>
                <a:ea typeface="+mn-ea"/>
                <a:cs typeface="+mn-cs"/>
              </a:defRPr>
            </a:lvl3pPr>
            <a:lvl4pPr marL="1234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4pPr>
            <a:lvl5pPr marL="155448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5pPr>
            <a:lvl6pPr marL="182880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6pPr>
            <a:lvl7pPr marL="210312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7pPr>
            <a:lvl8pPr marL="2377440" indent="-228600" algn="l" defTabSz="914400" rtl="0" eaLnBrk="1" latinLnBrk="0" hangingPunct="1">
              <a:lnSpc>
                <a:spcPct val="90000"/>
              </a:lnSpc>
              <a:spcBef>
                <a:spcPts val="800"/>
              </a:spcBef>
              <a:buClr>
                <a:schemeClr val="accent1"/>
              </a:buClr>
              <a:buFont typeface="Arial" pitchFamily="34" charset="0"/>
              <a:buChar char="•"/>
              <a:defRPr sz="1400" kern="1200">
                <a:solidFill>
                  <a:schemeClr val="tx1"/>
                </a:solidFill>
                <a:latin typeface="+mn-lt"/>
                <a:ea typeface="+mn-ea"/>
                <a:cs typeface="+mn-cs"/>
              </a:defRPr>
            </a:lvl8pPr>
            <a:lvl9pPr marL="2423160" indent="0" algn="l" defTabSz="914400" rtl="0" eaLnBrk="1" latinLnBrk="0" hangingPunct="1">
              <a:lnSpc>
                <a:spcPct val="90000"/>
              </a:lnSpc>
              <a:spcBef>
                <a:spcPts val="800"/>
              </a:spcBef>
              <a:buClr>
                <a:schemeClr val="accent1"/>
              </a:buClr>
              <a:buFont typeface="Arial" pitchFamily="34" charset="0"/>
              <a:buNone/>
              <a:defRPr sz="1400" kern="1200">
                <a:solidFill>
                  <a:schemeClr val="tx1"/>
                </a:solidFill>
                <a:latin typeface="+mn-lt"/>
                <a:ea typeface="+mn-ea"/>
                <a:cs typeface="+mn-cs"/>
              </a:defRPr>
            </a:lvl9pPr>
          </a:lstStyle>
          <a:p>
            <a:pPr marL="45720" indent="0">
              <a:buNone/>
            </a:pPr>
            <a:r>
              <a:rPr lang="en-US" dirty="0"/>
              <a:t>				         &lt;- Non-Processed</a:t>
            </a:r>
          </a:p>
          <a:p>
            <a:pPr marL="45720" indent="0">
              <a:buNone/>
            </a:pPr>
            <a:endParaRPr lang="en-US" dirty="0"/>
          </a:p>
          <a:p>
            <a:pPr marL="45720" indent="0">
              <a:buNone/>
            </a:pPr>
            <a:endParaRPr lang="en-US" dirty="0"/>
          </a:p>
          <a:p>
            <a:pPr marL="45720" indent="0">
              <a:buNone/>
            </a:pPr>
            <a:endParaRPr lang="en-US" dirty="0"/>
          </a:p>
          <a:p>
            <a:pPr marL="45720" indent="0">
              <a:buNone/>
            </a:pPr>
            <a:endParaRPr lang="en-US" dirty="0"/>
          </a:p>
          <a:p>
            <a:pPr marL="45720" indent="0">
              <a:buNone/>
            </a:pPr>
            <a:endParaRPr lang="en-US" dirty="0"/>
          </a:p>
          <a:p>
            <a:pPr marL="45720" indent="0">
              <a:buNone/>
            </a:pPr>
            <a:r>
              <a:rPr lang="en-US" dirty="0"/>
              <a:t>	         Processed -&gt;</a:t>
            </a:r>
          </a:p>
        </p:txBody>
      </p:sp>
    </p:spTree>
    <p:extLst>
      <p:ext uri="{BB962C8B-B14F-4D97-AF65-F5344CB8AC3E}">
        <p14:creationId xmlns:p14="http://schemas.microsoft.com/office/powerpoint/2010/main" val="2201803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6C8665-95F7-49D0-9830-34D10492898C}"/>
              </a:ext>
            </a:extLst>
          </p:cNvPr>
          <p:cNvSpPr>
            <a:spLocks noGrp="1"/>
          </p:cNvSpPr>
          <p:nvPr>
            <p:ph type="title"/>
          </p:nvPr>
        </p:nvSpPr>
        <p:spPr/>
        <p:txBody>
          <a:bodyPr/>
          <a:lstStyle/>
          <a:p>
            <a:r>
              <a:rPr lang="en-US" dirty="0"/>
              <a:t>Experimental Results</a:t>
            </a:r>
            <a:br>
              <a:rPr lang="en-US" dirty="0"/>
            </a:br>
            <a:r>
              <a:rPr lang="en-US" sz="2000" dirty="0"/>
              <a:t>Predictive Experimental Results</a:t>
            </a:r>
          </a:p>
        </p:txBody>
      </p:sp>
      <p:sp>
        <p:nvSpPr>
          <p:cNvPr id="4" name="Text Placeholder 3">
            <a:extLst>
              <a:ext uri="{FF2B5EF4-FFF2-40B4-BE49-F238E27FC236}">
                <a16:creationId xmlns:a16="http://schemas.microsoft.com/office/drawing/2014/main" id="{4C9416D9-E2AA-4FA8-8BA0-8FF000CEDED5}"/>
              </a:ext>
            </a:extLst>
          </p:cNvPr>
          <p:cNvSpPr>
            <a:spLocks noGrp="1"/>
          </p:cNvSpPr>
          <p:nvPr>
            <p:ph idx="1"/>
          </p:nvPr>
        </p:nvSpPr>
        <p:spPr/>
        <p:txBody>
          <a:bodyPr/>
          <a:lstStyle/>
          <a:p>
            <a:pPr lvl="8"/>
            <a:r>
              <a:rPr lang="en-US" dirty="0"/>
              <a:t>                         Predictive Results -&gt;</a:t>
            </a:r>
          </a:p>
          <a:p>
            <a:pPr lvl="8"/>
            <a:endParaRPr lang="en-US" dirty="0"/>
          </a:p>
          <a:p>
            <a:pPr lvl="8"/>
            <a:endParaRPr lang="en-US" dirty="0"/>
          </a:p>
          <a:p>
            <a:pPr lvl="8"/>
            <a:endParaRPr lang="en-US" dirty="0"/>
          </a:p>
          <a:p>
            <a:pPr lvl="8"/>
            <a:endParaRPr lang="en-US" dirty="0"/>
          </a:p>
          <a:p>
            <a:pPr lvl="8"/>
            <a:endParaRPr lang="en-US" dirty="0"/>
          </a:p>
          <a:p>
            <a:pPr lvl="8"/>
            <a:endParaRPr lang="en-US" dirty="0"/>
          </a:p>
          <a:p>
            <a:pPr lvl="8"/>
            <a:endParaRPr lang="en-US" dirty="0"/>
          </a:p>
          <a:p>
            <a:pPr lvl="8"/>
            <a:endParaRPr lang="en-US" dirty="0"/>
          </a:p>
          <a:p>
            <a:pPr lvl="8"/>
            <a:r>
              <a:rPr lang="en-US" dirty="0"/>
              <a:t>			     &lt;-Actual Results</a:t>
            </a:r>
          </a:p>
        </p:txBody>
      </p:sp>
      <p:pic>
        <p:nvPicPr>
          <p:cNvPr id="9" name="Picture 8">
            <a:extLst>
              <a:ext uri="{FF2B5EF4-FFF2-40B4-BE49-F238E27FC236}">
                <a16:creationId xmlns:a16="http://schemas.microsoft.com/office/drawing/2014/main" id="{7595C8DA-3185-4AB5-ACF6-392F415C15F8}"/>
              </a:ext>
            </a:extLst>
          </p:cNvPr>
          <p:cNvPicPr>
            <a:picLocks noChangeAspect="1"/>
          </p:cNvPicPr>
          <p:nvPr/>
        </p:nvPicPr>
        <p:blipFill>
          <a:blip r:embed="rId2"/>
          <a:stretch>
            <a:fillRect/>
          </a:stretch>
        </p:blipFill>
        <p:spPr>
          <a:xfrm>
            <a:off x="6473772" y="1700674"/>
            <a:ext cx="4856077" cy="20678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10" name="Picture 9">
            <a:extLst>
              <a:ext uri="{FF2B5EF4-FFF2-40B4-BE49-F238E27FC236}">
                <a16:creationId xmlns:a16="http://schemas.microsoft.com/office/drawing/2014/main" id="{F0FA4531-4218-4242-86A6-C35EA02C8278}"/>
              </a:ext>
            </a:extLst>
          </p:cNvPr>
          <p:cNvPicPr>
            <a:picLocks noChangeAspect="1"/>
          </p:cNvPicPr>
          <p:nvPr/>
        </p:nvPicPr>
        <p:blipFill>
          <a:blip r:embed="rId3"/>
          <a:stretch>
            <a:fillRect/>
          </a:stretch>
        </p:blipFill>
        <p:spPr>
          <a:xfrm>
            <a:off x="994955" y="3711868"/>
            <a:ext cx="4978022" cy="2130069"/>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1996917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AE22B2-0703-4527-B2A3-A06BE0000889}"/>
              </a:ext>
            </a:extLst>
          </p:cNvPr>
          <p:cNvSpPr>
            <a:spLocks noGrp="1"/>
          </p:cNvSpPr>
          <p:nvPr>
            <p:ph type="title"/>
          </p:nvPr>
        </p:nvSpPr>
        <p:spPr/>
        <p:txBody>
          <a:bodyPr/>
          <a:lstStyle/>
          <a:p>
            <a:r>
              <a:rPr lang="en-US" dirty="0"/>
              <a:t>Method and </a:t>
            </a:r>
            <a:r>
              <a:rPr lang="en-US" dirty="0" err="1"/>
              <a:t>Preposed</a:t>
            </a:r>
            <a:r>
              <a:rPr lang="en-US" dirty="0"/>
              <a:t> Model</a:t>
            </a:r>
            <a:br>
              <a:rPr lang="en-US" dirty="0"/>
            </a:br>
            <a:r>
              <a:rPr lang="en-US" sz="2000" dirty="0"/>
              <a:t>K-means and Hierarchical Clustering Comparison</a:t>
            </a:r>
          </a:p>
        </p:txBody>
      </p:sp>
      <p:sp>
        <p:nvSpPr>
          <p:cNvPr id="7" name="Text Placeholder 6">
            <a:extLst>
              <a:ext uri="{FF2B5EF4-FFF2-40B4-BE49-F238E27FC236}">
                <a16:creationId xmlns:a16="http://schemas.microsoft.com/office/drawing/2014/main" id="{B0010242-6E68-4FD4-95E8-860B0046EFB1}"/>
              </a:ext>
            </a:extLst>
          </p:cNvPr>
          <p:cNvSpPr>
            <a:spLocks noGrp="1"/>
          </p:cNvSpPr>
          <p:nvPr>
            <p:ph idx="1"/>
          </p:nvPr>
        </p:nvSpPr>
        <p:spPr/>
        <p:txBody>
          <a:bodyPr/>
          <a:lstStyle/>
          <a:p>
            <a:r>
              <a:rPr lang="en-US" dirty="0"/>
              <a:t>Proposed models:</a:t>
            </a:r>
          </a:p>
          <a:p>
            <a:pPr lvl="1"/>
            <a:r>
              <a:rPr lang="en-US" dirty="0"/>
              <a:t>K-means</a:t>
            </a:r>
          </a:p>
          <a:p>
            <a:pPr lvl="1"/>
            <a:r>
              <a:rPr lang="en-US" dirty="0"/>
              <a:t>Hierarchical Clustering</a:t>
            </a:r>
          </a:p>
          <a:p>
            <a:r>
              <a:rPr lang="en-US" dirty="0"/>
              <a:t>The number of clusters, also referred to as factors, will be 1, 2 ,5, and 10</a:t>
            </a:r>
          </a:p>
          <a:p>
            <a:r>
              <a:rPr lang="en-US" dirty="0"/>
              <a:t>Hierarchical Clustering will be set to “</a:t>
            </a:r>
            <a:r>
              <a:rPr lang="en-US" dirty="0" err="1"/>
              <a:t>Ward.D</a:t>
            </a:r>
            <a:r>
              <a:rPr lang="en-US" dirty="0"/>
              <a:t>” for all Hierarchical Clustering visualization</a:t>
            </a:r>
          </a:p>
        </p:txBody>
      </p:sp>
    </p:spTree>
    <p:extLst>
      <p:ext uri="{BB962C8B-B14F-4D97-AF65-F5344CB8AC3E}">
        <p14:creationId xmlns:p14="http://schemas.microsoft.com/office/powerpoint/2010/main" val="579920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AE22B2-0703-4527-B2A3-A06BE0000889}"/>
              </a:ext>
            </a:extLst>
          </p:cNvPr>
          <p:cNvSpPr>
            <a:spLocks noGrp="1"/>
          </p:cNvSpPr>
          <p:nvPr>
            <p:ph type="title"/>
          </p:nvPr>
        </p:nvSpPr>
        <p:spPr/>
        <p:txBody>
          <a:bodyPr/>
          <a:lstStyle/>
          <a:p>
            <a:r>
              <a:rPr lang="en-US" dirty="0"/>
              <a:t>Method and </a:t>
            </a:r>
            <a:r>
              <a:rPr lang="en-US" dirty="0" err="1"/>
              <a:t>Preposed</a:t>
            </a:r>
            <a:r>
              <a:rPr lang="en-US" dirty="0"/>
              <a:t> Model</a:t>
            </a:r>
            <a:br>
              <a:rPr lang="en-US" dirty="0"/>
            </a:br>
            <a:r>
              <a:rPr lang="en-US" sz="2000" dirty="0"/>
              <a:t>K-means and Hierarchical Clustering Comparison: Factor of 1</a:t>
            </a:r>
          </a:p>
        </p:txBody>
      </p:sp>
      <p:sp>
        <p:nvSpPr>
          <p:cNvPr id="7" name="Text Placeholder 6">
            <a:extLst>
              <a:ext uri="{FF2B5EF4-FFF2-40B4-BE49-F238E27FC236}">
                <a16:creationId xmlns:a16="http://schemas.microsoft.com/office/drawing/2014/main" id="{B0010242-6E68-4FD4-95E8-860B0046EFB1}"/>
              </a:ext>
            </a:extLst>
          </p:cNvPr>
          <p:cNvSpPr>
            <a:spLocks noGrp="1"/>
          </p:cNvSpPr>
          <p:nvPr>
            <p:ph type="body" idx="1"/>
          </p:nvPr>
        </p:nvSpPr>
        <p:spPr/>
        <p:txBody>
          <a:bodyPr/>
          <a:lstStyle/>
          <a:p>
            <a:r>
              <a:rPr lang="en-US" dirty="0"/>
              <a:t>K-means</a:t>
            </a:r>
          </a:p>
        </p:txBody>
      </p:sp>
      <p:sp>
        <p:nvSpPr>
          <p:cNvPr id="9" name="Text Placeholder 8">
            <a:extLst>
              <a:ext uri="{FF2B5EF4-FFF2-40B4-BE49-F238E27FC236}">
                <a16:creationId xmlns:a16="http://schemas.microsoft.com/office/drawing/2014/main" id="{5D646DB4-69BA-4745-8F94-7FE61B4CDA05}"/>
              </a:ext>
            </a:extLst>
          </p:cNvPr>
          <p:cNvSpPr>
            <a:spLocks noGrp="1"/>
          </p:cNvSpPr>
          <p:nvPr>
            <p:ph type="body" sz="quarter" idx="3"/>
          </p:nvPr>
        </p:nvSpPr>
        <p:spPr/>
        <p:txBody>
          <a:bodyPr/>
          <a:lstStyle/>
          <a:p>
            <a:r>
              <a:rPr lang="en-US" dirty="0"/>
              <a:t>Hierarchical Clustering</a:t>
            </a:r>
          </a:p>
        </p:txBody>
      </p:sp>
      <p:pic>
        <p:nvPicPr>
          <p:cNvPr id="12" name="Picture 11">
            <a:extLst>
              <a:ext uri="{FF2B5EF4-FFF2-40B4-BE49-F238E27FC236}">
                <a16:creationId xmlns:a16="http://schemas.microsoft.com/office/drawing/2014/main" id="{F36E9A49-AB0E-4890-83C8-860AE4E9F846}"/>
              </a:ext>
            </a:extLst>
          </p:cNvPr>
          <p:cNvPicPr>
            <a:picLocks noChangeAspect="1"/>
          </p:cNvPicPr>
          <p:nvPr/>
        </p:nvPicPr>
        <p:blipFill>
          <a:blip r:embed="rId2"/>
          <a:stretch>
            <a:fillRect/>
          </a:stretch>
        </p:blipFill>
        <p:spPr>
          <a:xfrm>
            <a:off x="1147567" y="2470150"/>
            <a:ext cx="4310814" cy="3631392"/>
          </a:xfrm>
          <a:prstGeom prst="rect">
            <a:avLst/>
          </a:prstGeom>
          <a:ln>
            <a:solidFill>
              <a:schemeClr val="tx2"/>
            </a:solidFill>
          </a:ln>
        </p:spPr>
      </p:pic>
      <p:pic>
        <p:nvPicPr>
          <p:cNvPr id="2" name="Picture 1">
            <a:extLst>
              <a:ext uri="{FF2B5EF4-FFF2-40B4-BE49-F238E27FC236}">
                <a16:creationId xmlns:a16="http://schemas.microsoft.com/office/drawing/2014/main" id="{617A48E5-8649-4484-8A6A-0CB3B5436723}"/>
              </a:ext>
            </a:extLst>
          </p:cNvPr>
          <p:cNvPicPr>
            <a:picLocks noChangeAspect="1"/>
          </p:cNvPicPr>
          <p:nvPr/>
        </p:nvPicPr>
        <p:blipFill>
          <a:blip r:embed="rId3"/>
          <a:stretch>
            <a:fillRect/>
          </a:stretch>
        </p:blipFill>
        <p:spPr>
          <a:xfrm>
            <a:off x="5949100" y="2470150"/>
            <a:ext cx="4366851" cy="3631392"/>
          </a:xfrm>
          <a:prstGeom prst="rect">
            <a:avLst/>
          </a:prstGeom>
          <a:ln>
            <a:solidFill>
              <a:schemeClr val="tx2"/>
            </a:solidFill>
          </a:ln>
        </p:spPr>
      </p:pic>
    </p:spTree>
    <p:extLst>
      <p:ext uri="{BB962C8B-B14F-4D97-AF65-F5344CB8AC3E}">
        <p14:creationId xmlns:p14="http://schemas.microsoft.com/office/powerpoint/2010/main" val="2249017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2AE22B2-0703-4527-B2A3-A06BE0000889}"/>
              </a:ext>
            </a:extLst>
          </p:cNvPr>
          <p:cNvSpPr>
            <a:spLocks noGrp="1"/>
          </p:cNvSpPr>
          <p:nvPr>
            <p:ph type="title"/>
          </p:nvPr>
        </p:nvSpPr>
        <p:spPr/>
        <p:txBody>
          <a:bodyPr/>
          <a:lstStyle/>
          <a:p>
            <a:r>
              <a:rPr lang="en-US" dirty="0"/>
              <a:t>Method and </a:t>
            </a:r>
            <a:r>
              <a:rPr lang="en-US" dirty="0" err="1"/>
              <a:t>Preposed</a:t>
            </a:r>
            <a:r>
              <a:rPr lang="en-US" dirty="0"/>
              <a:t> Model</a:t>
            </a:r>
            <a:br>
              <a:rPr lang="en-US" dirty="0"/>
            </a:br>
            <a:r>
              <a:rPr lang="en-US" sz="2000" dirty="0"/>
              <a:t>K-means and Hierarchical Clustering Comparison: Factor of 2</a:t>
            </a:r>
          </a:p>
        </p:txBody>
      </p:sp>
      <p:sp>
        <p:nvSpPr>
          <p:cNvPr id="7" name="Text Placeholder 6">
            <a:extLst>
              <a:ext uri="{FF2B5EF4-FFF2-40B4-BE49-F238E27FC236}">
                <a16:creationId xmlns:a16="http://schemas.microsoft.com/office/drawing/2014/main" id="{B0010242-6E68-4FD4-95E8-860B0046EFB1}"/>
              </a:ext>
            </a:extLst>
          </p:cNvPr>
          <p:cNvSpPr>
            <a:spLocks noGrp="1"/>
          </p:cNvSpPr>
          <p:nvPr>
            <p:ph type="body" idx="1"/>
          </p:nvPr>
        </p:nvSpPr>
        <p:spPr/>
        <p:txBody>
          <a:bodyPr/>
          <a:lstStyle/>
          <a:p>
            <a:r>
              <a:rPr lang="en-US" dirty="0"/>
              <a:t>K-means</a:t>
            </a:r>
          </a:p>
        </p:txBody>
      </p:sp>
      <p:sp>
        <p:nvSpPr>
          <p:cNvPr id="9" name="Text Placeholder 8">
            <a:extLst>
              <a:ext uri="{FF2B5EF4-FFF2-40B4-BE49-F238E27FC236}">
                <a16:creationId xmlns:a16="http://schemas.microsoft.com/office/drawing/2014/main" id="{5D646DB4-69BA-4745-8F94-7FE61B4CDA05}"/>
              </a:ext>
            </a:extLst>
          </p:cNvPr>
          <p:cNvSpPr>
            <a:spLocks noGrp="1"/>
          </p:cNvSpPr>
          <p:nvPr>
            <p:ph type="body" sz="quarter" idx="3"/>
          </p:nvPr>
        </p:nvSpPr>
        <p:spPr/>
        <p:txBody>
          <a:bodyPr/>
          <a:lstStyle/>
          <a:p>
            <a:r>
              <a:rPr lang="en-US" dirty="0"/>
              <a:t>Hierarchical Clustering</a:t>
            </a:r>
          </a:p>
        </p:txBody>
      </p:sp>
      <p:pic>
        <p:nvPicPr>
          <p:cNvPr id="2" name="Picture 1">
            <a:extLst>
              <a:ext uri="{FF2B5EF4-FFF2-40B4-BE49-F238E27FC236}">
                <a16:creationId xmlns:a16="http://schemas.microsoft.com/office/drawing/2014/main" id="{780742F5-584D-4C43-A197-17BCE6F020B6}"/>
              </a:ext>
            </a:extLst>
          </p:cNvPr>
          <p:cNvPicPr>
            <a:picLocks noChangeAspect="1"/>
          </p:cNvPicPr>
          <p:nvPr/>
        </p:nvPicPr>
        <p:blipFill>
          <a:blip r:embed="rId2"/>
          <a:stretch>
            <a:fillRect/>
          </a:stretch>
        </p:blipFill>
        <p:spPr>
          <a:xfrm>
            <a:off x="1128574" y="2310938"/>
            <a:ext cx="4499814" cy="3790604"/>
          </a:xfrm>
          <a:prstGeom prst="rect">
            <a:avLst/>
          </a:prstGeom>
          <a:ln>
            <a:solidFill>
              <a:schemeClr val="tx2"/>
            </a:solidFill>
          </a:ln>
        </p:spPr>
      </p:pic>
      <p:pic>
        <p:nvPicPr>
          <p:cNvPr id="3" name="Picture 2">
            <a:extLst>
              <a:ext uri="{FF2B5EF4-FFF2-40B4-BE49-F238E27FC236}">
                <a16:creationId xmlns:a16="http://schemas.microsoft.com/office/drawing/2014/main" id="{B019B41F-EDF7-4D15-B9DC-38D2897DEC78}"/>
              </a:ext>
            </a:extLst>
          </p:cNvPr>
          <p:cNvPicPr>
            <a:picLocks noChangeAspect="1"/>
          </p:cNvPicPr>
          <p:nvPr/>
        </p:nvPicPr>
        <p:blipFill>
          <a:blip r:embed="rId3"/>
          <a:stretch>
            <a:fillRect/>
          </a:stretch>
        </p:blipFill>
        <p:spPr>
          <a:xfrm>
            <a:off x="6166072" y="2310938"/>
            <a:ext cx="4661219" cy="3790604"/>
          </a:xfrm>
          <a:prstGeom prst="rect">
            <a:avLst/>
          </a:prstGeom>
          <a:ln>
            <a:solidFill>
              <a:schemeClr val="tx2"/>
            </a:solidFill>
          </a:ln>
        </p:spPr>
      </p:pic>
    </p:spTree>
    <p:extLst>
      <p:ext uri="{BB962C8B-B14F-4D97-AF65-F5344CB8AC3E}">
        <p14:creationId xmlns:p14="http://schemas.microsoft.com/office/powerpoint/2010/main" val="873264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Red Line Business 16x9">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red line presentation (widescreen).potx" id="{8018D45A-0B59-4186-B046-1FF8092889B6}" vid="{86C2525B-C90B-4FD6-8D61-5E85FA833A06}"/>
    </a:ext>
  </a:extLst>
</a:theme>
</file>

<file path=ppt/theme/theme2.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RedLineBusiness_16x9">
      <a:dk1>
        <a:srgbClr val="514A40"/>
      </a:dk1>
      <a:lt1>
        <a:sysClr val="window" lastClr="FFFFFF"/>
      </a:lt1>
      <a:dk2>
        <a:srgbClr val="000000"/>
      </a:dk2>
      <a:lt2>
        <a:srgbClr val="F9F7F3"/>
      </a:lt2>
      <a:accent1>
        <a:srgbClr val="A85229"/>
      </a:accent1>
      <a:accent2>
        <a:srgbClr val="98916E"/>
      </a:accent2>
      <a:accent3>
        <a:srgbClr val="C9A645"/>
      </a:accent3>
      <a:accent4>
        <a:srgbClr val="76A7B2"/>
      </a:accent4>
      <a:accent5>
        <a:srgbClr val="82A670"/>
      </a:accent5>
      <a:accent6>
        <a:srgbClr val="896170"/>
      </a:accent6>
      <a:hlink>
        <a:srgbClr val="A85229"/>
      </a:hlink>
      <a:folHlink>
        <a:srgbClr val="98916E"/>
      </a:folHlink>
    </a:clrScheme>
    <a:fontScheme name="Cambria">
      <a:maj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mbria"/>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atMod val="100000"/>
                <a:shade val="0"/>
              </a:schemeClr>
            </a:gs>
            <a:gs pos="0">
              <a:scrgbClr r="0" g="0" b="0"/>
            </a:gs>
            <a:gs pos="100000">
              <a:schemeClr val="phClr">
                <a:shade val="100000"/>
                <a:satMod val="100000"/>
              </a:schemeClr>
            </a:gs>
          </a:gsLst>
          <a:lin ang="5400000" scaled="0"/>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Business red line presentation (widescreen)</Template>
  <TotalTime>545</TotalTime>
  <Words>970</Words>
  <Application>Microsoft Office PowerPoint</Application>
  <PresentationFormat>Widescreen</PresentationFormat>
  <Paragraphs>97</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Cambria</vt:lpstr>
      <vt:lpstr>Times New Roman</vt:lpstr>
      <vt:lpstr>Red Line Business 16x9</vt:lpstr>
      <vt:lpstr>Wine Quality 🍷  </vt:lpstr>
      <vt:lpstr>Table of contents</vt:lpstr>
      <vt:lpstr>Abstract</vt:lpstr>
      <vt:lpstr>DataSet</vt:lpstr>
      <vt:lpstr>Experimental Results Correlation variables with wine quality</vt:lpstr>
      <vt:lpstr>Experimental Results Predictive Experimental Results</vt:lpstr>
      <vt:lpstr>Method and Preposed Model K-means and Hierarchical Clustering Comparison</vt:lpstr>
      <vt:lpstr>Method and Preposed Model K-means and Hierarchical Clustering Comparison: Factor of 1</vt:lpstr>
      <vt:lpstr>Method and Preposed Model K-means and Hierarchical Clustering Comparison: Factor of 2</vt:lpstr>
      <vt:lpstr>Method and Preposed Model K-means and Hierarchical Clustering Comparison: Factor of 5</vt:lpstr>
      <vt:lpstr>Method and Preposed Model K-means and Hierarchical Clustering Comparison: Factor of 10</vt:lpstr>
      <vt:lpstr>Contributions</vt:lpstr>
      <vt:lpstr>Acknowledgements</vt:lpstr>
      <vt:lpstr>PowerPoint Presentation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Wine Quality</dc:title>
  <dc:creator>default</dc:creator>
  <cp:lastModifiedBy>default</cp:lastModifiedBy>
  <cp:revision>34</cp:revision>
  <dcterms:created xsi:type="dcterms:W3CDTF">2020-05-04T23:43:06Z</dcterms:created>
  <dcterms:modified xsi:type="dcterms:W3CDTF">2020-05-05T14:23:24Z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